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3" r:id="rId3"/>
    <p:sldId id="264" r:id="rId4"/>
    <p:sldId id="265" r:id="rId5"/>
    <p:sldId id="259" r:id="rId6"/>
    <p:sldId id="260" r:id="rId7"/>
    <p:sldId id="266" r:id="rId8"/>
    <p:sldId id="267" r:id="rId9"/>
    <p:sldId id="261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82722" autoAdjust="0"/>
  </p:normalViewPr>
  <p:slideViewPr>
    <p:cSldViewPr snapToGrid="0">
      <p:cViewPr varScale="1">
        <p:scale>
          <a:sx n="56" d="100"/>
          <a:sy n="56" d="100"/>
        </p:scale>
        <p:origin x="9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7C4F3-3748-448A-B26B-5CE77071223A}" type="datetimeFigureOut">
              <a:rPr lang="nl-NL" smtClean="0"/>
              <a:t>19-09-2018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98FB6-8663-4C6B-9923-CEAA4E7BE8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05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02F0-045E-4E38-AF05-36CD0E8B2D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4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20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95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20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100" b="0" dirty="0"/>
              <a:t>Facilitation of continuous, transparent and ‘fair’ discussions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100" dirty="0"/>
              <a:t>Small degree of institutionalization (no more than necessary)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100" b="0" dirty="0"/>
              <a:t>Facilitate ‘learning’ and exchange of information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100" dirty="0"/>
              <a:t>‘Real’ solutions </a:t>
            </a:r>
            <a:r>
              <a:rPr lang="en-US" sz="1100" b="0" dirty="0"/>
              <a:t>to collective action problems of international tax law may be reached </a:t>
            </a:r>
            <a:r>
              <a:rPr lang="en-US" sz="1100" b="0" i="1" dirty="0"/>
              <a:t>over time</a:t>
            </a:r>
            <a:r>
              <a:rPr lang="en-US" sz="1100" b="0" dirty="0"/>
              <a:t>.</a:t>
            </a:r>
          </a:p>
          <a:p>
            <a:pPr marL="421409" indent="-285750"/>
            <a:r>
              <a:rPr lang="en-US" sz="1100" dirty="0"/>
              <a:t>States may ‘learn’ to deal with uncertainty about the state of the world</a:t>
            </a:r>
          </a:p>
          <a:p>
            <a:pPr marL="421409" indent="-285750"/>
            <a:r>
              <a:rPr lang="en-US" sz="1100" dirty="0"/>
              <a:t>E.g.: ‘increasing’ demand for ‘fairer’ international tax rules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100" dirty="0"/>
              <a:t>Formal </a:t>
            </a:r>
            <a:r>
              <a:rPr lang="en-US" sz="1100" b="0" dirty="0"/>
              <a:t>multilateral agreement reduces costs of bilateral negotiations (i.e., meeting in New York on 22</a:t>
            </a:r>
            <a:r>
              <a:rPr lang="en-US" sz="1100" b="0" baseline="30000" dirty="0"/>
              <a:t>nd</a:t>
            </a:r>
            <a:r>
              <a:rPr lang="en-US" sz="1100" b="0" dirty="0"/>
              <a:t> of January)</a:t>
            </a:r>
            <a:endParaRPr lang="nl-NL" sz="1100" b="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100" dirty="0"/>
              <a:t>Similar to UN Framework Convention on Climate Change (‘dividing the carbon pie’ = ‘dividing the tax pie’)</a:t>
            </a:r>
          </a:p>
          <a:p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04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19-09-2018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25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19-09-2018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29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19-09-2018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50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39554" y="1252836"/>
            <a:ext cx="6707975" cy="4795836"/>
          </a:xfrm>
          <a:noFill/>
        </p:spPr>
        <p:txBody>
          <a:bodyPr vert="horz" wrap="none" lIns="0" tIns="0" rIns="0" bIns="0"/>
          <a:lstStyle>
            <a:lvl1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>
                <a:solidFill>
                  <a:schemeClr val="bg2"/>
                </a:solidFill>
              </a:defRPr>
            </a:lvl1pPr>
            <a:lvl2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>
                <a:solidFill>
                  <a:schemeClr val="bg2"/>
                </a:solidFill>
              </a:defRPr>
            </a:lvl6pPr>
            <a:lvl7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 sz="1400"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nl-NL" noProof="0" dirty="0"/>
              <a:t>Opsomming</a:t>
            </a:r>
          </a:p>
          <a:p>
            <a:pPr lvl="1"/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Kopje wit</a:t>
            </a:r>
          </a:p>
          <a:p>
            <a:pPr lvl="4"/>
            <a:r>
              <a:rPr lang="nl-NL" noProof="0" dirty="0"/>
              <a:t>Kopje geel</a:t>
            </a:r>
          </a:p>
          <a:p>
            <a:pPr lvl="5"/>
            <a:r>
              <a:rPr lang="nl-NL" noProof="0" dirty="0"/>
              <a:t>Opsomming</a:t>
            </a:r>
          </a:p>
          <a:p>
            <a:pPr lvl="6"/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sz="1349" noProof="0" dirty="0"/>
              <a:t>Leestekst</a:t>
            </a:r>
          </a:p>
          <a:p>
            <a:pPr lvl="8"/>
            <a:r>
              <a:rPr lang="nl-NL" noProof="0" dirty="0"/>
              <a:t>Kopje wit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49755" y="1252540"/>
            <a:ext cx="4202692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noProof="0" dirty="0"/>
              <a:t>Klik hier om een</a:t>
            </a:r>
            <a:br>
              <a:rPr lang="nl-NL" noProof="0" dirty="0"/>
            </a:br>
            <a:r>
              <a:rPr lang="nl-NL" noProof="0" dirty="0"/>
              <a:t>afbeelding in te voegen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12192003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" y="6543376"/>
            <a:ext cx="62100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17898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39554" y="1252836"/>
            <a:ext cx="7787533" cy="4795836"/>
          </a:xfrm>
        </p:spPr>
        <p:txBody>
          <a:bodyPr vert="horz"/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Kopje donker blauw</a:t>
            </a:r>
          </a:p>
          <a:p>
            <a:pPr lvl="4"/>
            <a:r>
              <a:rPr lang="nl-NL" noProof="0" dirty="0"/>
              <a:t>Kopje licht blauw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sz="1349" noProof="0" dirty="0"/>
              <a:t>Leestekst</a:t>
            </a:r>
          </a:p>
          <a:p>
            <a:pPr lvl="8"/>
            <a:r>
              <a:rPr lang="nl-NL" noProof="0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1219200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29315" y="1252540"/>
            <a:ext cx="3123133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noProof="0" dirty="0"/>
              <a:t>Klik hier om een</a:t>
            </a:r>
            <a:br>
              <a:rPr lang="nl-NL" noProof="0" dirty="0"/>
            </a:br>
            <a:r>
              <a:rPr lang="nl-NL" noProof="0" dirty="0"/>
              <a:t>afbeelding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" y="6543376"/>
            <a:ext cx="62100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6087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39551" y="1252836"/>
            <a:ext cx="5455335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349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200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197549" y="1252540"/>
            <a:ext cx="5454899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" y="6543376"/>
            <a:ext cx="62100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8150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19-09-2018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2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19-09-2018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53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19-09-2018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60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19-09-2018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2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19-09-2018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48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19-09-2018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56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19-09-2018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35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71C4-3D6A-45D1-BC54-0A3B6C9428EA}" type="datetimeFigureOut">
              <a:rPr lang="nl-NL" smtClean="0"/>
              <a:t>19-09-2018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69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71C4-3D6A-45D1-BC54-0A3B6C9428EA}" type="datetimeFigureOut">
              <a:rPr lang="nl-NL" smtClean="0"/>
              <a:t>19-09-2018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0D994-7348-480F-9119-2828BA61F0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58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37" y="1122363"/>
            <a:ext cx="10138064" cy="1361064"/>
          </a:xfrm>
        </p:spPr>
        <p:txBody>
          <a:bodyPr>
            <a:normAutofit/>
          </a:bodyPr>
          <a:lstStyle/>
          <a:p>
            <a:pPr algn="l"/>
            <a:r>
              <a:rPr lang="nl-NL" sz="4400" b="1" dirty="0">
                <a:solidFill>
                  <a:srgbClr val="C00000"/>
                </a:solidFill>
              </a:rPr>
              <a:t>   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 MULTILATERAL TAX TREATY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DR. D.M. BROEKHUIJSEN</a:t>
            </a:r>
          </a:p>
          <a:p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20 </a:t>
            </a:r>
            <a:r>
              <a:rPr lang="en-US" sz="3600" b="1" dirty="0" err="1">
                <a:solidFill>
                  <a:srgbClr val="C00000"/>
                </a:solidFill>
              </a:rPr>
              <a:t>september</a:t>
            </a:r>
            <a:r>
              <a:rPr lang="en-US" sz="3600" b="1" dirty="0">
                <a:solidFill>
                  <a:srgbClr val="C00000"/>
                </a:solidFill>
              </a:rPr>
              <a:t> 2018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http://www.belastingwetenschap.nl/files/images/pen.139394939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80" y="560243"/>
            <a:ext cx="5214258" cy="1361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790709" y="6483927"/>
            <a:ext cx="3127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C00000"/>
                </a:solidFill>
              </a:rPr>
              <a:t>Vereniging voor Belastingwetenschap 2018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Afbeelding 1" descr="vvBw logo web compact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29937" y="247505"/>
            <a:ext cx="2160711" cy="10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2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8018"/>
          </a:xfrm>
          <a:prstGeom prst="rect">
            <a:avLst/>
          </a:prstGeom>
        </p:spPr>
      </p:pic>
      <p:pic>
        <p:nvPicPr>
          <p:cNvPr id="2051" name="Picture 3" descr="C:\Users\broekhuijsendm\AppData\Local\Microsoft\Windows\Temporary Internet Files\Content.IE5\LRCNVHSN\treasure-161753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18" y="1772816"/>
            <a:ext cx="4506317" cy="23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oekhuijsendm\AppData\Local\Microsoft\Windows\Temporary Internet Files\Content.IE5\H3VRFBQH\Factory_1b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0" y="1650099"/>
            <a:ext cx="3725305" cy="229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1" descr="vvBw logo web compact.png">
            <a:extLst>
              <a:ext uri="{FF2B5EF4-FFF2-40B4-BE49-F238E27FC236}">
                <a16:creationId xmlns:a16="http://schemas.microsoft.com/office/drawing/2014/main" id="{31F472E2-6FE5-493A-814D-5980C4E4C81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16055" y="5665077"/>
            <a:ext cx="1442545" cy="7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323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18067" y="187963"/>
            <a:ext cx="4020708" cy="213578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Land</a:t>
            </a:r>
            <a:endParaRPr lang="nl-NL" dirty="0"/>
          </a:p>
        </p:txBody>
      </p:sp>
      <p:sp>
        <p:nvSpPr>
          <p:cNvPr id="5" name="Oval 4"/>
          <p:cNvSpPr/>
          <p:nvPr/>
        </p:nvSpPr>
        <p:spPr>
          <a:xfrm>
            <a:off x="100071" y="3993646"/>
            <a:ext cx="4020711" cy="21146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Land</a:t>
            </a:r>
            <a:endParaRPr lang="nl-NL" dirty="0"/>
          </a:p>
        </p:txBody>
      </p:sp>
      <p:sp>
        <p:nvSpPr>
          <p:cNvPr id="8" name="Left-Right Arrow 7"/>
          <p:cNvSpPr/>
          <p:nvPr/>
        </p:nvSpPr>
        <p:spPr>
          <a:xfrm rot="19126059">
            <a:off x="2135614" y="2847858"/>
            <a:ext cx="2241628" cy="4488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/>
        </p:nvSpPr>
        <p:spPr>
          <a:xfrm>
            <a:off x="6546146" y="3972500"/>
            <a:ext cx="4020708" cy="213578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land</a:t>
            </a:r>
            <a:endParaRPr lang="nl-NL" dirty="0"/>
          </a:p>
        </p:txBody>
      </p:sp>
      <p:sp>
        <p:nvSpPr>
          <p:cNvPr id="10" name="Left-Right Arrow 9"/>
          <p:cNvSpPr/>
          <p:nvPr/>
        </p:nvSpPr>
        <p:spPr>
          <a:xfrm>
            <a:off x="4204339" y="4945196"/>
            <a:ext cx="2384069" cy="4488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Left-Right Arrow 10"/>
          <p:cNvSpPr/>
          <p:nvPr/>
        </p:nvSpPr>
        <p:spPr>
          <a:xfrm rot="3085237">
            <a:off x="5576354" y="2912206"/>
            <a:ext cx="1796372" cy="7275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6599776" y="2742413"/>
            <a:ext cx="403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5%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2148548" y="2521137"/>
            <a:ext cx="101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15%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5180192" y="5433310"/>
            <a:ext cx="89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0%</a:t>
            </a:r>
            <a:endParaRPr lang="nl-NL" dirty="0"/>
          </a:p>
        </p:txBody>
      </p:sp>
      <p:pic>
        <p:nvPicPr>
          <p:cNvPr id="1026" name="Picture 2" descr="C:\Users\broekhuijsendm\AppData\Local\Microsoft\Windows\Temporary Internet Files\Content.IE5\C2C8E4X0\Smiley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61" y="-26926"/>
            <a:ext cx="3420747" cy="25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broekhuijsendm\AppData\Local\Microsoft\Windows\Temporary Internet Files\Content.IE5\C2C8E4X0\Smiley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27" y="3687592"/>
            <a:ext cx="3420747" cy="25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roekhuijsendm\AppData\Local\Microsoft\Windows\Temporary Internet Files\Content.IE5\C2C8E4X0\Smiley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0" y="3662415"/>
            <a:ext cx="3420747" cy="25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oekhuijsendm\AppData\Local\Microsoft\Windows\Temporary Internet Files\Content.IE5\SJCLOXHF\bossLead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089" y="120041"/>
            <a:ext cx="3992811" cy="299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880310" y="3204363"/>
            <a:ext cx="484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10 %!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Users\broekhuijsendm\AppData\Local\Microsoft\Windows\Temporary Internet Files\Content.IE5\JWBGINF6\nicubunu-Emoticons-Crying-fac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27" y="-1546"/>
            <a:ext cx="3343988" cy="25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broekhuijsendm\AppData\Local\Microsoft\Windows\Temporary Internet Files\Content.IE5\JWBGINF6\nicubunu-Emoticons-Crying-fac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507" y="3768185"/>
            <a:ext cx="3343988" cy="25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broekhuijsendm\AppData\Local\Microsoft\Windows\Temporary Internet Files\Content.IE5\JWBGINF6\nicubunu-Emoticons-Crying-fac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0" y="3662415"/>
            <a:ext cx="3343988" cy="25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52582" y="6428509"/>
            <a:ext cx="6431925" cy="4294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" descr="vvBw logo web compact.png">
            <a:extLst>
              <a:ext uri="{FF2B5EF4-FFF2-40B4-BE49-F238E27FC236}">
                <a16:creationId xmlns:a16="http://schemas.microsoft.com/office/drawing/2014/main" id="{7AC52888-E08E-47C1-97B6-40696ADC162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16055" y="5665077"/>
            <a:ext cx="1442545" cy="7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79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2" grpId="0"/>
      <p:bldP spid="12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124745"/>
            <a:ext cx="7019991" cy="466144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23392" y="260648"/>
            <a:ext cx="8448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Opt outs/reservations</a:t>
            </a:r>
          </a:p>
          <a:p>
            <a:endParaRPr lang="nl-NL" sz="3600" dirty="0"/>
          </a:p>
        </p:txBody>
      </p:sp>
      <p:sp>
        <p:nvSpPr>
          <p:cNvPr id="7" name="Rechthoek 6"/>
          <p:cNvSpPr/>
          <p:nvPr/>
        </p:nvSpPr>
        <p:spPr>
          <a:xfrm>
            <a:off x="452582" y="6428509"/>
            <a:ext cx="6431925" cy="4294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1" descr="vvBw logo web compact.png">
            <a:extLst>
              <a:ext uri="{FF2B5EF4-FFF2-40B4-BE49-F238E27FC236}">
                <a16:creationId xmlns:a16="http://schemas.microsoft.com/office/drawing/2014/main" id="{DE0F8339-645E-4E77-87FF-D6CE450666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16055" y="5665077"/>
            <a:ext cx="1442545" cy="7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866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623392" y="26064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</a:t>
            </a:r>
            <a:endParaRPr lang="nl-NL" sz="3600" dirty="0"/>
          </a:p>
        </p:txBody>
      </p:sp>
      <p:sp>
        <p:nvSpPr>
          <p:cNvPr id="2" name="Rechthoek 1"/>
          <p:cNvSpPr/>
          <p:nvPr/>
        </p:nvSpPr>
        <p:spPr>
          <a:xfrm>
            <a:off x="0" y="3717032"/>
            <a:ext cx="5327915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864085" y="3717032"/>
            <a:ext cx="5322855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2357" y="116632"/>
            <a:ext cx="5327915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864085" y="116632"/>
            <a:ext cx="5327915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5" y="2420888"/>
            <a:ext cx="2632539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broekhuijsendm\AppData\Local\Microsoft\Windows\Temporary Internet Files\Content.IE5\H3VRFBQH\Renault-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005065"/>
            <a:ext cx="2592288" cy="16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JL-OMHOOG 9"/>
          <p:cNvSpPr/>
          <p:nvPr/>
        </p:nvSpPr>
        <p:spPr>
          <a:xfrm>
            <a:off x="5951984" y="1448780"/>
            <a:ext cx="336037" cy="212145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LINKS 10"/>
          <p:cNvSpPr/>
          <p:nvPr/>
        </p:nvSpPr>
        <p:spPr>
          <a:xfrm>
            <a:off x="2727491" y="3104964"/>
            <a:ext cx="4992555" cy="216024"/>
          </a:xfrm>
          <a:prstGeom prst="lef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623392" y="396103"/>
            <a:ext cx="672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‘rules of the road’ </a:t>
            </a:r>
            <a:endParaRPr lang="nl-NL" sz="3600" dirty="0"/>
          </a:p>
        </p:txBody>
      </p:sp>
      <p:pic>
        <p:nvPicPr>
          <p:cNvPr id="13" name="Afbeelding 1" descr="vvBw logo web compact.png">
            <a:extLst>
              <a:ext uri="{FF2B5EF4-FFF2-40B4-BE49-F238E27FC236}">
                <a16:creationId xmlns:a16="http://schemas.microsoft.com/office/drawing/2014/main" id="{4CBE77D8-6511-45DF-8DFB-7924613FEF4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215511" y="5874494"/>
            <a:ext cx="1442545" cy="7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6525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3"/>
          <p:cNvSpPr/>
          <p:nvPr/>
        </p:nvSpPr>
        <p:spPr>
          <a:xfrm>
            <a:off x="3040981" y="403745"/>
            <a:ext cx="4020708" cy="213578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Country</a:t>
            </a:r>
            <a:endParaRPr lang="nl-NL" dirty="0"/>
          </a:p>
        </p:txBody>
      </p:sp>
      <p:sp>
        <p:nvSpPr>
          <p:cNvPr id="31" name="Oval 4"/>
          <p:cNvSpPr/>
          <p:nvPr/>
        </p:nvSpPr>
        <p:spPr>
          <a:xfrm>
            <a:off x="104454" y="4141735"/>
            <a:ext cx="4020711" cy="21146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Country</a:t>
            </a:r>
            <a:endParaRPr lang="nl-NL" dirty="0"/>
          </a:p>
        </p:txBody>
      </p:sp>
      <p:sp>
        <p:nvSpPr>
          <p:cNvPr id="32" name="Left-Right Arrow 7"/>
          <p:cNvSpPr/>
          <p:nvPr/>
        </p:nvSpPr>
        <p:spPr>
          <a:xfrm rot="19126059">
            <a:off x="2135614" y="2847858"/>
            <a:ext cx="2241628" cy="4488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l 8"/>
          <p:cNvSpPr/>
          <p:nvPr/>
        </p:nvSpPr>
        <p:spPr>
          <a:xfrm>
            <a:off x="6588409" y="4136925"/>
            <a:ext cx="4020708" cy="213578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Country</a:t>
            </a:r>
            <a:endParaRPr lang="nl-NL" dirty="0"/>
          </a:p>
        </p:txBody>
      </p:sp>
      <p:sp>
        <p:nvSpPr>
          <p:cNvPr id="34" name="Left-Right Arrow 9"/>
          <p:cNvSpPr/>
          <p:nvPr/>
        </p:nvSpPr>
        <p:spPr>
          <a:xfrm>
            <a:off x="4204339" y="4945196"/>
            <a:ext cx="2384069" cy="4488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Left-Right Arrow 10"/>
          <p:cNvSpPr/>
          <p:nvPr/>
        </p:nvSpPr>
        <p:spPr>
          <a:xfrm rot="3085237">
            <a:off x="5576354" y="2912206"/>
            <a:ext cx="1796372" cy="7275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6" name="Picture 2" descr="C:\Users\broekhuijsendm\AppData\Local\Microsoft\Windows\Temporary Internet Files\Content.IE5\C2C8E4X0\Smiley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0" y="3662415"/>
            <a:ext cx="3420747" cy="25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broekhuijsendm\AppData\Local\Microsoft\Windows\Temporary Internet Files\Content.IE5\C2C8E4X0\Smiley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3814815"/>
            <a:ext cx="3420747" cy="25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broekhuijsendm\AppData\Local\Microsoft\Windows\Temporary Internet Files\Content.IE5\C2C8E4X0\Smiley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09" y="9550"/>
            <a:ext cx="3420747" cy="25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12"/>
          <p:cNvSpPr txBox="1"/>
          <p:nvPr/>
        </p:nvSpPr>
        <p:spPr>
          <a:xfrm>
            <a:off x="4677722" y="5461150"/>
            <a:ext cx="104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???</a:t>
            </a:r>
            <a:endParaRPr lang="nl-NL" b="1" dirty="0"/>
          </a:p>
        </p:txBody>
      </p:sp>
      <p:sp>
        <p:nvSpPr>
          <p:cNvPr id="42" name="TextBox 12"/>
          <p:cNvSpPr txBox="1"/>
          <p:nvPr/>
        </p:nvSpPr>
        <p:spPr>
          <a:xfrm>
            <a:off x="7092644" y="2798752"/>
            <a:ext cx="169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???</a:t>
            </a:r>
            <a:endParaRPr lang="nl-NL" sz="2400" b="1" dirty="0"/>
          </a:p>
        </p:txBody>
      </p:sp>
      <p:sp>
        <p:nvSpPr>
          <p:cNvPr id="43" name="TextBox 12"/>
          <p:cNvSpPr txBox="1"/>
          <p:nvPr/>
        </p:nvSpPr>
        <p:spPr>
          <a:xfrm>
            <a:off x="1695495" y="2539526"/>
            <a:ext cx="104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???</a:t>
            </a:r>
            <a:endParaRPr lang="nl-NL" b="1" dirty="0"/>
          </a:p>
        </p:txBody>
      </p:sp>
      <p:sp>
        <p:nvSpPr>
          <p:cNvPr id="15" name="Rechthoek 14"/>
          <p:cNvSpPr/>
          <p:nvPr/>
        </p:nvSpPr>
        <p:spPr>
          <a:xfrm>
            <a:off x="452582" y="6428509"/>
            <a:ext cx="6431925" cy="4294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" descr="vvBw logo web compact.png">
            <a:extLst>
              <a:ext uri="{FF2B5EF4-FFF2-40B4-BE49-F238E27FC236}">
                <a16:creationId xmlns:a16="http://schemas.microsoft.com/office/drawing/2014/main" id="{77998636-84FF-4039-9BC8-65B54D109E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16055" y="5665077"/>
            <a:ext cx="1442545" cy="7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86404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0"/>
            <a:ext cx="12064409" cy="6426714"/>
          </a:xfrm>
          <a:prstGeom prst="rect">
            <a:avLst/>
          </a:prstGeom>
        </p:spPr>
      </p:pic>
      <p:pic>
        <p:nvPicPr>
          <p:cNvPr id="6146" name="Picture 2" descr="C:\Users\broekhuijsendm\AppData\Local\Microsoft\Windows\Temporary Internet Files\Content.IE5\LRCNVHSN\512px-Repeat_font_awesome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5" y="3668341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roekhuijsendm\AppData\Local\Microsoft\Windows\Temporary Internet Files\Content.IE5\R318L3GZ\melting-molten-metal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700" y="3856616"/>
            <a:ext cx="3485616" cy="24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roekhuijsendm\AppData\Local\Microsoft\Windows\Temporary Internet Files\Content.IE5\R318L3GZ\social-media-communication-linchi-kwok-blog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97" y="3856617"/>
            <a:ext cx="3856261" cy="24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1" descr="vvBw logo web compact.png">
            <a:extLst>
              <a:ext uri="{FF2B5EF4-FFF2-40B4-BE49-F238E27FC236}">
                <a16:creationId xmlns:a16="http://schemas.microsoft.com/office/drawing/2014/main" id="{27E0D855-6D4F-488F-A497-4568D2555D2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661613" y="5968664"/>
            <a:ext cx="1442545" cy="7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8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358607" y="1554149"/>
            <a:ext cx="2264144" cy="14333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Land B</a:t>
            </a:r>
            <a:endParaRPr lang="nl-NL" dirty="0"/>
          </a:p>
        </p:txBody>
      </p:sp>
      <p:sp>
        <p:nvSpPr>
          <p:cNvPr id="23" name="Oval 22"/>
          <p:cNvSpPr/>
          <p:nvPr/>
        </p:nvSpPr>
        <p:spPr>
          <a:xfrm>
            <a:off x="1919120" y="3799554"/>
            <a:ext cx="2264145" cy="1419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Land C</a:t>
            </a:r>
            <a:endParaRPr lang="nl-NL" dirty="0"/>
          </a:p>
        </p:txBody>
      </p:sp>
      <p:sp>
        <p:nvSpPr>
          <p:cNvPr id="8" name="Left-Right Arrow 7"/>
          <p:cNvSpPr/>
          <p:nvPr/>
        </p:nvSpPr>
        <p:spPr>
          <a:xfrm rot="18804857">
            <a:off x="3558774" y="3210440"/>
            <a:ext cx="1676005" cy="4016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l 23"/>
          <p:cNvSpPr/>
          <p:nvPr/>
        </p:nvSpPr>
        <p:spPr>
          <a:xfrm>
            <a:off x="5440823" y="3683223"/>
            <a:ext cx="2264144" cy="14333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Land D</a:t>
            </a:r>
            <a:endParaRPr lang="nl-NL" dirty="0"/>
          </a:p>
        </p:txBody>
      </p:sp>
      <p:sp>
        <p:nvSpPr>
          <p:cNvPr id="25" name="Left-Right Arrow 24"/>
          <p:cNvSpPr/>
          <p:nvPr/>
        </p:nvSpPr>
        <p:spPr>
          <a:xfrm>
            <a:off x="4205879" y="4282189"/>
            <a:ext cx="1125800" cy="3012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Left-Right Arrow 25"/>
          <p:cNvSpPr/>
          <p:nvPr/>
        </p:nvSpPr>
        <p:spPr>
          <a:xfrm rot="3085237">
            <a:off x="5398610" y="3111972"/>
            <a:ext cx="1068671" cy="4016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l 26"/>
          <p:cNvSpPr/>
          <p:nvPr/>
        </p:nvSpPr>
        <p:spPr>
          <a:xfrm>
            <a:off x="1248495" y="1662212"/>
            <a:ext cx="2264144" cy="14333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Land A</a:t>
            </a:r>
            <a:endParaRPr lang="nl-NL" dirty="0"/>
          </a:p>
        </p:txBody>
      </p:sp>
      <p:sp>
        <p:nvSpPr>
          <p:cNvPr id="28" name="Left-Right Arrow 27"/>
          <p:cNvSpPr/>
          <p:nvPr/>
        </p:nvSpPr>
        <p:spPr>
          <a:xfrm rot="2196231">
            <a:off x="2831495" y="3240984"/>
            <a:ext cx="3442183" cy="3012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Left-Right Arrow 28"/>
          <p:cNvSpPr/>
          <p:nvPr/>
        </p:nvSpPr>
        <p:spPr>
          <a:xfrm>
            <a:off x="3484709" y="2077668"/>
            <a:ext cx="1125800" cy="301220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Left-Right Arrow 29"/>
          <p:cNvSpPr/>
          <p:nvPr/>
        </p:nvSpPr>
        <p:spPr>
          <a:xfrm rot="3542976">
            <a:off x="2568181" y="3279521"/>
            <a:ext cx="844350" cy="401627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 30"/>
          <p:cNvSpPr/>
          <p:nvPr/>
        </p:nvSpPr>
        <p:spPr>
          <a:xfrm>
            <a:off x="7920204" y="925540"/>
            <a:ext cx="2604161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OESO </a:t>
            </a:r>
            <a:r>
              <a:rPr lang="en-US" dirty="0" err="1"/>
              <a:t>Modelverdrag</a:t>
            </a:r>
            <a:r>
              <a:rPr lang="en-US" dirty="0"/>
              <a:t> 1963</a:t>
            </a:r>
            <a:endParaRPr lang="nl-NL" dirty="0"/>
          </a:p>
        </p:txBody>
      </p:sp>
      <p:sp>
        <p:nvSpPr>
          <p:cNvPr id="32" name="Oval 31"/>
          <p:cNvSpPr/>
          <p:nvPr/>
        </p:nvSpPr>
        <p:spPr>
          <a:xfrm>
            <a:off x="8496268" y="2160969"/>
            <a:ext cx="2604161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OECD </a:t>
            </a:r>
            <a:r>
              <a:rPr lang="en-US" dirty="0" err="1"/>
              <a:t>Modelverdrag</a:t>
            </a:r>
            <a:r>
              <a:rPr lang="en-US" dirty="0"/>
              <a:t> 1977</a:t>
            </a:r>
            <a:endParaRPr lang="nl-NL" dirty="0"/>
          </a:p>
        </p:txBody>
      </p:sp>
      <p:sp>
        <p:nvSpPr>
          <p:cNvPr id="33" name="Oval 32"/>
          <p:cNvSpPr/>
          <p:nvPr/>
        </p:nvSpPr>
        <p:spPr>
          <a:xfrm>
            <a:off x="8784300" y="3454282"/>
            <a:ext cx="2604161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OECD </a:t>
            </a:r>
            <a:r>
              <a:rPr lang="en-US" dirty="0" err="1"/>
              <a:t>Modelverdrag</a:t>
            </a:r>
            <a:r>
              <a:rPr lang="en-US" dirty="0"/>
              <a:t> 2003</a:t>
            </a:r>
            <a:endParaRPr lang="nl-NL" dirty="0"/>
          </a:p>
        </p:txBody>
      </p:sp>
      <p:pic>
        <p:nvPicPr>
          <p:cNvPr id="15" name="Afbeelding 1" descr="vvBw logo web compact.png">
            <a:extLst>
              <a:ext uri="{FF2B5EF4-FFF2-40B4-BE49-F238E27FC236}">
                <a16:creationId xmlns:a16="http://schemas.microsoft.com/office/drawing/2014/main" id="{F33BDCE6-E435-4FA9-BFE8-72C448F236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16055" y="5665077"/>
            <a:ext cx="1442545" cy="7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54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45939" y="1264969"/>
            <a:ext cx="2264144" cy="14333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Country</a:t>
            </a:r>
            <a:endParaRPr lang="nl-NL" dirty="0"/>
          </a:p>
        </p:txBody>
      </p:sp>
      <p:sp>
        <p:nvSpPr>
          <p:cNvPr id="23" name="Oval 22"/>
          <p:cNvSpPr/>
          <p:nvPr/>
        </p:nvSpPr>
        <p:spPr>
          <a:xfrm>
            <a:off x="3572886" y="3510374"/>
            <a:ext cx="2264145" cy="1419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Country</a:t>
            </a:r>
            <a:endParaRPr lang="nl-NL" dirty="0"/>
          </a:p>
        </p:txBody>
      </p:sp>
      <p:sp>
        <p:nvSpPr>
          <p:cNvPr id="8" name="Left-Right Arrow 7"/>
          <p:cNvSpPr/>
          <p:nvPr/>
        </p:nvSpPr>
        <p:spPr>
          <a:xfrm rot="18804857">
            <a:off x="5146106" y="2921260"/>
            <a:ext cx="1676005" cy="4016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l 23"/>
          <p:cNvSpPr/>
          <p:nvPr/>
        </p:nvSpPr>
        <p:spPr>
          <a:xfrm>
            <a:off x="7028155" y="3394043"/>
            <a:ext cx="2264144" cy="14333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Country</a:t>
            </a:r>
            <a:endParaRPr lang="nl-NL" dirty="0"/>
          </a:p>
        </p:txBody>
      </p:sp>
      <p:sp>
        <p:nvSpPr>
          <p:cNvPr id="25" name="Left-Right Arrow 24"/>
          <p:cNvSpPr/>
          <p:nvPr/>
        </p:nvSpPr>
        <p:spPr>
          <a:xfrm>
            <a:off x="6020012" y="3946665"/>
            <a:ext cx="1125800" cy="3012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Left-Right Arrow 25"/>
          <p:cNvSpPr/>
          <p:nvPr/>
        </p:nvSpPr>
        <p:spPr>
          <a:xfrm rot="3085237">
            <a:off x="6985942" y="2822792"/>
            <a:ext cx="1068671" cy="4016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l 26"/>
          <p:cNvSpPr/>
          <p:nvPr/>
        </p:nvSpPr>
        <p:spPr>
          <a:xfrm>
            <a:off x="2835827" y="1373032"/>
            <a:ext cx="2264144" cy="14333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Country</a:t>
            </a:r>
            <a:endParaRPr lang="nl-NL" dirty="0"/>
          </a:p>
        </p:txBody>
      </p:sp>
      <p:sp>
        <p:nvSpPr>
          <p:cNvPr id="28" name="Left-Right Arrow 27"/>
          <p:cNvSpPr/>
          <p:nvPr/>
        </p:nvSpPr>
        <p:spPr>
          <a:xfrm rot="2196231">
            <a:off x="4418827" y="2951804"/>
            <a:ext cx="3442183" cy="3012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Left-Right Arrow 28"/>
          <p:cNvSpPr/>
          <p:nvPr/>
        </p:nvSpPr>
        <p:spPr>
          <a:xfrm>
            <a:off x="5072041" y="1788488"/>
            <a:ext cx="1125800" cy="30122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Left-Right Arrow 29"/>
          <p:cNvSpPr/>
          <p:nvPr/>
        </p:nvSpPr>
        <p:spPr>
          <a:xfrm rot="3542976">
            <a:off x="4155513" y="2990341"/>
            <a:ext cx="844350" cy="401627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l 2"/>
          <p:cNvSpPr/>
          <p:nvPr/>
        </p:nvSpPr>
        <p:spPr>
          <a:xfrm>
            <a:off x="1985554" y="836712"/>
            <a:ext cx="7810012" cy="4751380"/>
          </a:xfrm>
          <a:prstGeom prst="ellipse">
            <a:avLst/>
          </a:prstGeom>
          <a:solidFill>
            <a:srgbClr val="2C712D">
              <a:alpha val="56078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47917" y="466811"/>
            <a:ext cx="384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Aanpassen</a:t>
            </a:r>
            <a:r>
              <a:rPr lang="en-US" sz="2800" dirty="0"/>
              <a:t> </a:t>
            </a:r>
            <a:r>
              <a:rPr lang="en-US" sz="2800" dirty="0" err="1"/>
              <a:t>verdragen</a:t>
            </a:r>
            <a:endParaRPr lang="nl-NL" sz="2800" dirty="0"/>
          </a:p>
        </p:txBody>
      </p:sp>
      <p:sp>
        <p:nvSpPr>
          <p:cNvPr id="15" name="Tekstvak 14"/>
          <p:cNvSpPr txBox="1"/>
          <p:nvPr/>
        </p:nvSpPr>
        <p:spPr>
          <a:xfrm>
            <a:off x="8496267" y="4982964"/>
            <a:ext cx="384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Level playing field</a:t>
            </a:r>
            <a:endParaRPr lang="nl-NL" sz="2800" dirty="0"/>
          </a:p>
        </p:txBody>
      </p:sp>
      <p:pic>
        <p:nvPicPr>
          <p:cNvPr id="16" name="Afbeelding 1" descr="vvBw logo web compact.png">
            <a:extLst>
              <a:ext uri="{FF2B5EF4-FFF2-40B4-BE49-F238E27FC236}">
                <a16:creationId xmlns:a16="http://schemas.microsoft.com/office/drawing/2014/main" id="{F3EDF86F-02C9-4D02-928D-A358125941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16055" y="5665077"/>
            <a:ext cx="1442545" cy="7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244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88" y="1274208"/>
            <a:ext cx="4213059" cy="3600400"/>
          </a:xfrm>
          <a:prstGeom prst="rect">
            <a:avLst/>
          </a:prstGeom>
        </p:spPr>
      </p:pic>
      <p:pic>
        <p:nvPicPr>
          <p:cNvPr id="1026" name="Picture 2" descr="C:\Users\broekhuijsendm\AppData\Local\Microsoft\Windows\Temporary Internet Files\Content.IE5\1JYRO65N\359px-Vraagteken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40" y="1052736"/>
            <a:ext cx="304465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161447" y="160673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INHOUD?</a:t>
            </a:r>
            <a:endParaRPr lang="nl-NL" sz="20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5903979" y="256083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PROCEDURES?</a:t>
            </a:r>
            <a:endParaRPr lang="nl-NL" sz="20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5519936" y="3715921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WIE?</a:t>
            </a:r>
            <a:endParaRPr lang="nl-NL" sz="2000" b="1" dirty="0"/>
          </a:p>
        </p:txBody>
      </p:sp>
      <p:pic>
        <p:nvPicPr>
          <p:cNvPr id="7" name="Afbeelding 1" descr="vvBw logo web compact.png">
            <a:extLst>
              <a:ext uri="{FF2B5EF4-FFF2-40B4-BE49-F238E27FC236}">
                <a16:creationId xmlns:a16="http://schemas.microsoft.com/office/drawing/2014/main" id="{4250D051-5F14-4F6E-825D-191507A103F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16055" y="5665077"/>
            <a:ext cx="1442545" cy="7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2708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TWEE PERSPECTIEVEN</a:t>
            </a:r>
            <a:endParaRPr lang="nl-NL" b="1" dirty="0">
              <a:solidFill>
                <a:srgbClr val="C00000"/>
              </a:solidFill>
            </a:endParaRPr>
          </a:p>
        </p:txBody>
      </p:sp>
      <p:pic>
        <p:nvPicPr>
          <p:cNvPr id="4" name="Afbeelding 1" descr="vvBw logo web compac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971809" y="5682961"/>
            <a:ext cx="1686791" cy="9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5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</a:t>
            </a:r>
            <a:endParaRPr lang="nl-NL" dirty="0"/>
          </a:p>
        </p:txBody>
      </p:sp>
      <p:pic>
        <p:nvPicPr>
          <p:cNvPr id="5" name="Afbeelding 1" descr="vvBw logo web compact.png">
            <a:extLst>
              <a:ext uri="{FF2B5EF4-FFF2-40B4-BE49-F238E27FC236}">
                <a16:creationId xmlns:a16="http://schemas.microsoft.com/office/drawing/2014/main" id="{EC6BD75E-A233-41E7-8B9B-C6959C5A1F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16055" y="5665077"/>
            <a:ext cx="1442545" cy="7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0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815413" y="836712"/>
            <a:ext cx="3552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Gedachte</a:t>
            </a:r>
            <a:r>
              <a:rPr lang="en-US" sz="3200" dirty="0"/>
              <a:t>-experiment</a:t>
            </a:r>
            <a:endParaRPr lang="nl-NL" sz="3200" dirty="0"/>
          </a:p>
        </p:txBody>
      </p:sp>
      <p:sp>
        <p:nvSpPr>
          <p:cNvPr id="7" name="Rechthoek 6"/>
          <p:cNvSpPr/>
          <p:nvPr/>
        </p:nvSpPr>
        <p:spPr>
          <a:xfrm>
            <a:off x="508000" y="6465455"/>
            <a:ext cx="6299200" cy="39254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57" y="106872"/>
            <a:ext cx="6190923" cy="6603848"/>
          </a:xfrm>
          <a:prstGeom prst="rect">
            <a:avLst/>
          </a:prstGeom>
        </p:spPr>
      </p:pic>
      <p:pic>
        <p:nvPicPr>
          <p:cNvPr id="8" name="Afbeelding 1" descr="vvBw logo web compact.png">
            <a:extLst>
              <a:ext uri="{FF2B5EF4-FFF2-40B4-BE49-F238E27FC236}">
                <a16:creationId xmlns:a16="http://schemas.microsoft.com/office/drawing/2014/main" id="{C538367D-9B67-4FD2-8D5A-A271FEF4F8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16055" y="5665077"/>
            <a:ext cx="1442545" cy="7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7" y="156810"/>
            <a:ext cx="3648405" cy="27363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33" y="1052736"/>
            <a:ext cx="4536504" cy="453650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71" y="3339480"/>
            <a:ext cx="4691360" cy="351852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508000" y="6465455"/>
            <a:ext cx="6299200" cy="39254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08917" y="6021289"/>
            <a:ext cx="729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Eerlijke procedure!</a:t>
            </a:r>
          </a:p>
        </p:txBody>
      </p:sp>
      <p:pic>
        <p:nvPicPr>
          <p:cNvPr id="9" name="Afbeelding 1" descr="vvBw logo web compact.png">
            <a:extLst>
              <a:ext uri="{FF2B5EF4-FFF2-40B4-BE49-F238E27FC236}">
                <a16:creationId xmlns:a16="http://schemas.microsoft.com/office/drawing/2014/main" id="{73E4E56D-0D8F-4B94-A550-981DAB198EB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16055" y="5665077"/>
            <a:ext cx="1442545" cy="7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</a:t>
            </a:r>
            <a:endParaRPr lang="nl-NL" dirty="0"/>
          </a:p>
        </p:txBody>
      </p:sp>
      <p:pic>
        <p:nvPicPr>
          <p:cNvPr id="5" name="Afbeelding 1" descr="vvBw logo web compact.png">
            <a:extLst>
              <a:ext uri="{FF2B5EF4-FFF2-40B4-BE49-F238E27FC236}">
                <a16:creationId xmlns:a16="http://schemas.microsoft.com/office/drawing/2014/main" id="{CC88AF9C-3B38-41AF-8DEF-E4AB05CDDC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16055" y="5665077"/>
            <a:ext cx="1442545" cy="7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222</Words>
  <Application>Microsoft Office PowerPoint</Application>
  <PresentationFormat>Widescreen</PresentationFormat>
  <Paragraphs>57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Minion</vt:lpstr>
      <vt:lpstr>Office Theme</vt:lpstr>
      <vt:lpstr>   </vt:lpstr>
      <vt:lpstr>PowerPoint Presentation</vt:lpstr>
      <vt:lpstr>PowerPoint Presentation</vt:lpstr>
      <vt:lpstr>PowerPoint Presentation</vt:lpstr>
      <vt:lpstr>TWEE PERSPECTIEVEN</vt:lpstr>
      <vt:lpstr>1. </vt:lpstr>
      <vt:lpstr>PowerPoint Presentation</vt:lpstr>
      <vt:lpstr>PowerPoint Presentation</vt:lpstr>
      <vt:lpstr>2.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van der Hoeven, Carina (NL - Rotterdam)</dc:creator>
  <cp:lastModifiedBy>Kavelaars, Peter (NL - Rotterdam)</cp:lastModifiedBy>
  <cp:revision>13</cp:revision>
  <cp:lastPrinted>2015-03-13T10:20:43Z</cp:lastPrinted>
  <dcterms:created xsi:type="dcterms:W3CDTF">2015-03-13T10:19:41Z</dcterms:created>
  <dcterms:modified xsi:type="dcterms:W3CDTF">2018-09-19T16:01:10Z</dcterms:modified>
</cp:coreProperties>
</file>