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1"/>
  </p:notesMasterIdLst>
  <p:sldIdLst>
    <p:sldId id="258" r:id="rId5"/>
    <p:sldId id="259" r:id="rId6"/>
    <p:sldId id="260" r:id="rId7"/>
    <p:sldId id="261" r:id="rId8"/>
    <p:sldId id="262" r:id="rId9"/>
    <p:sldId id="264" r:id="rId10"/>
  </p:sldIdLst>
  <p:sldSz cx="12192000" cy="6858000"/>
  <p:notesSz cx="6805613" cy="99441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13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44" y="2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89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4939" y="0"/>
            <a:ext cx="2949099" cy="4989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E7C4F3-3748-448A-B26B-5CE77071223A}" type="datetimeFigureOut">
              <a:rPr lang="nl-NL" smtClean="0"/>
              <a:t>10-9-2020</a:t>
            </a:fld>
            <a:endParaRPr lang="nl-N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43013"/>
            <a:ext cx="5964237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562" y="4785598"/>
            <a:ext cx="5444490" cy="391548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5170"/>
            <a:ext cx="2949099" cy="49893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4939" y="9445170"/>
            <a:ext cx="2949099" cy="49893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798FB6-8663-4C6B-9923-CEAA4E7BE819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170522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7A02F0-045E-4E38-AF05-36CD0E8B2D3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3491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E71C4-3D6A-45D1-BC54-0A3B6C9428EA}" type="datetimeFigureOut">
              <a:rPr lang="nl-NL" smtClean="0"/>
              <a:t>10-9-2020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0D994-7348-480F-9119-2828BA61F026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872555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E71C4-3D6A-45D1-BC54-0A3B6C9428EA}" type="datetimeFigureOut">
              <a:rPr lang="nl-NL" smtClean="0"/>
              <a:t>10-9-2020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0D994-7348-480F-9119-2828BA61F026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532956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E71C4-3D6A-45D1-BC54-0A3B6C9428EA}" type="datetimeFigureOut">
              <a:rPr lang="nl-NL" smtClean="0"/>
              <a:t>10-9-2020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0D994-7348-480F-9119-2828BA61F026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125078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E71C4-3D6A-45D1-BC54-0A3B6C9428EA}" type="datetimeFigureOut">
              <a:rPr lang="nl-NL" smtClean="0"/>
              <a:t>10-9-2020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0D994-7348-480F-9119-2828BA61F026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812002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E71C4-3D6A-45D1-BC54-0A3B6C9428EA}" type="datetimeFigureOut">
              <a:rPr lang="nl-NL" smtClean="0"/>
              <a:t>10-9-2020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0D994-7348-480F-9119-2828BA61F026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065320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E71C4-3D6A-45D1-BC54-0A3B6C9428EA}" type="datetimeFigureOut">
              <a:rPr lang="nl-NL" smtClean="0"/>
              <a:t>10-9-2020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0D994-7348-480F-9119-2828BA61F026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17601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E71C4-3D6A-45D1-BC54-0A3B6C9428EA}" type="datetimeFigureOut">
              <a:rPr lang="nl-NL" smtClean="0"/>
              <a:t>10-9-2020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0D994-7348-480F-9119-2828BA61F026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682399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E71C4-3D6A-45D1-BC54-0A3B6C9428EA}" type="datetimeFigureOut">
              <a:rPr lang="nl-NL" smtClean="0"/>
              <a:t>10-9-2020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0D994-7348-480F-9119-2828BA61F026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794891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E71C4-3D6A-45D1-BC54-0A3B6C9428EA}" type="datetimeFigureOut">
              <a:rPr lang="nl-NL" smtClean="0"/>
              <a:t>10-9-2020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0D994-7348-480F-9119-2828BA61F026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295681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E71C4-3D6A-45D1-BC54-0A3B6C9428EA}" type="datetimeFigureOut">
              <a:rPr lang="nl-NL" smtClean="0"/>
              <a:t>10-9-2020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0D994-7348-480F-9119-2828BA61F026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123535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E71C4-3D6A-45D1-BC54-0A3B6C9428EA}" type="datetimeFigureOut">
              <a:rPr lang="nl-NL" smtClean="0"/>
              <a:t>10-9-2020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0D994-7348-480F-9119-2828BA61F026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516902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9E71C4-3D6A-45D1-BC54-0A3B6C9428EA}" type="datetimeFigureOut">
              <a:rPr lang="nl-NL" smtClean="0"/>
              <a:t>10-9-2020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40D994-7348-480F-9119-2828BA61F026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385889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29937" y="1122363"/>
            <a:ext cx="10138064" cy="1361064"/>
          </a:xfrm>
        </p:spPr>
        <p:txBody>
          <a:bodyPr>
            <a:normAutofit/>
          </a:bodyPr>
          <a:lstStyle/>
          <a:p>
            <a:pPr algn="l"/>
            <a:r>
              <a:rPr lang="nl-NL" sz="4400" b="1" dirty="0">
                <a:solidFill>
                  <a:srgbClr val="C00000"/>
                </a:solidFill>
              </a:rPr>
              <a:t>   </a:t>
            </a:r>
            <a:endParaRPr lang="en-US" sz="4400" b="1" dirty="0">
              <a:solidFill>
                <a:srgbClr val="C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3998" y="2263806"/>
            <a:ext cx="8948693" cy="2576744"/>
          </a:xfrm>
        </p:spPr>
        <p:txBody>
          <a:bodyPr>
            <a:noAutofit/>
          </a:bodyPr>
          <a:lstStyle/>
          <a:p>
            <a:r>
              <a:rPr lang="en-US" sz="4800" b="1" dirty="0">
                <a:solidFill>
                  <a:srgbClr val="C00000"/>
                </a:solidFill>
              </a:rPr>
              <a:t>RAPPORT COMMISSIE REGULERING VAN WERK</a:t>
            </a:r>
          </a:p>
          <a:p>
            <a:pPr algn="l"/>
            <a:endParaRPr lang="en-US" sz="2000" dirty="0"/>
          </a:p>
          <a:p>
            <a:r>
              <a:rPr lang="en-US" sz="2000" b="1" dirty="0"/>
              <a:t>Hans </a:t>
            </a:r>
            <a:r>
              <a:rPr lang="en-US" sz="2000" b="1" dirty="0" err="1"/>
              <a:t>Borstlap</a:t>
            </a:r>
            <a:r>
              <a:rPr lang="en-US" sz="2000" b="1" dirty="0"/>
              <a:t> (</a:t>
            </a:r>
            <a:r>
              <a:rPr lang="en-US" sz="2000" b="1" dirty="0" err="1"/>
              <a:t>voorzitter</a:t>
            </a:r>
            <a:r>
              <a:rPr lang="en-US" sz="2000" b="1" dirty="0"/>
              <a:t> Commissie </a:t>
            </a:r>
            <a:r>
              <a:rPr lang="en-US" sz="2000" b="1" dirty="0" err="1"/>
              <a:t>regulering</a:t>
            </a:r>
            <a:r>
              <a:rPr lang="en-US" sz="2000" b="1" dirty="0"/>
              <a:t> van </a:t>
            </a:r>
            <a:r>
              <a:rPr lang="en-US" sz="2000" b="1" dirty="0" err="1"/>
              <a:t>werk</a:t>
            </a:r>
            <a:r>
              <a:rPr lang="en-US" sz="2000" b="1" dirty="0"/>
              <a:t>) </a:t>
            </a:r>
          </a:p>
          <a:p>
            <a:r>
              <a:rPr lang="en-US" sz="2000" b="1" dirty="0"/>
              <a:t>Henk Vording (lid van de </a:t>
            </a:r>
            <a:r>
              <a:rPr lang="en-US" sz="2000" b="1" dirty="0" err="1"/>
              <a:t>commissie</a:t>
            </a:r>
            <a:r>
              <a:rPr lang="en-US" sz="2000" b="1" dirty="0"/>
              <a:t>)</a:t>
            </a:r>
          </a:p>
          <a:p>
            <a:endParaRPr lang="en-US" sz="2000" b="1" dirty="0"/>
          </a:p>
          <a:p>
            <a:r>
              <a:rPr lang="en-US" sz="2000" b="1" dirty="0"/>
              <a:t>10 September 2020</a:t>
            </a:r>
          </a:p>
        </p:txBody>
      </p:sp>
      <p:pic>
        <p:nvPicPr>
          <p:cNvPr id="4" name="Picture 3" descr="http://www.belastingwetenschap.nl/files/images/pen.1393949393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83580" y="560243"/>
            <a:ext cx="5214258" cy="1361064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/>
          <p:cNvSpPr txBox="1"/>
          <p:nvPr/>
        </p:nvSpPr>
        <p:spPr>
          <a:xfrm>
            <a:off x="8790709" y="6483927"/>
            <a:ext cx="312766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dirty="0">
                <a:solidFill>
                  <a:srgbClr val="C00000"/>
                </a:solidFill>
              </a:rPr>
              <a:t>Vereniging voor Belastingwetenschap 2020</a:t>
            </a:r>
            <a:endParaRPr lang="en-US" sz="1200" dirty="0">
              <a:solidFill>
                <a:srgbClr val="C00000"/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8" name="Afbeelding 1" descr="vvBw logo web compact.png"/>
          <p:cNvPicPr/>
          <p:nvPr/>
        </p:nvPicPr>
        <p:blipFill>
          <a:blip r:embed="rId4"/>
          <a:stretch>
            <a:fillRect/>
          </a:stretch>
        </p:blipFill>
        <p:spPr>
          <a:xfrm>
            <a:off x="529937" y="247505"/>
            <a:ext cx="2743199" cy="16738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43238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011454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UITGANGSPUNTEN COMMISSIE REGULERING VAN WERK</a:t>
            </a:r>
            <a:br>
              <a:rPr lang="en-US" dirty="0"/>
            </a:br>
            <a:endParaRPr lang="nl-NL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009530"/>
            <a:ext cx="9144000" cy="2248270"/>
          </a:xfrm>
        </p:spPr>
        <p:txBody>
          <a:bodyPr>
            <a:normAutofit/>
          </a:bodyPr>
          <a:lstStyle/>
          <a:p>
            <a:pPr marL="457200" indent="-457200" algn="l">
              <a:buAutoNum type="arabicPeriod"/>
            </a:pPr>
            <a:r>
              <a:rPr lang="en-US" sz="2800" b="1" dirty="0" err="1"/>
              <a:t>Wendbaarheid</a:t>
            </a:r>
            <a:r>
              <a:rPr lang="en-US" sz="2800" b="1" dirty="0"/>
              <a:t> (van </a:t>
            </a:r>
            <a:r>
              <a:rPr lang="en-US" sz="2800" b="1" dirty="0" err="1"/>
              <a:t>werkgevers</a:t>
            </a:r>
            <a:r>
              <a:rPr lang="en-US" sz="2800" b="1" dirty="0"/>
              <a:t> en </a:t>
            </a:r>
            <a:r>
              <a:rPr lang="en-US" sz="2800" b="1" dirty="0" err="1"/>
              <a:t>werknemers</a:t>
            </a:r>
            <a:r>
              <a:rPr lang="en-US" sz="2800" b="1" dirty="0"/>
              <a:t>)</a:t>
            </a:r>
          </a:p>
          <a:p>
            <a:pPr marL="457200" indent="-457200" algn="l">
              <a:buAutoNum type="arabicPeriod"/>
            </a:pPr>
            <a:r>
              <a:rPr lang="en-US" sz="2800" b="1" dirty="0" err="1"/>
              <a:t>Duidelijkheid</a:t>
            </a:r>
            <a:r>
              <a:rPr lang="en-US" sz="2800" b="1" dirty="0"/>
              <a:t> (van </a:t>
            </a:r>
            <a:r>
              <a:rPr lang="en-US" sz="2800" b="1" dirty="0" err="1"/>
              <a:t>regelkaders</a:t>
            </a:r>
            <a:r>
              <a:rPr lang="en-US" sz="2800" b="1" dirty="0"/>
              <a:t>)</a:t>
            </a:r>
          </a:p>
          <a:p>
            <a:pPr marL="457200" indent="-457200" algn="l">
              <a:buAutoNum type="arabicPeriod"/>
            </a:pPr>
            <a:r>
              <a:rPr lang="en-US" sz="2800" b="1" dirty="0" err="1"/>
              <a:t>Weerbaarheid</a:t>
            </a:r>
            <a:r>
              <a:rPr lang="en-US" sz="2800" b="1" dirty="0"/>
              <a:t> (van </a:t>
            </a:r>
            <a:r>
              <a:rPr lang="en-US" sz="2800" b="1" dirty="0" err="1"/>
              <a:t>werkenden</a:t>
            </a:r>
            <a:r>
              <a:rPr lang="en-US" sz="2800" b="1" dirty="0"/>
              <a:t>, </a:t>
            </a:r>
            <a:r>
              <a:rPr lang="en-US" sz="2800" b="1" dirty="0" err="1"/>
              <a:t>ook</a:t>
            </a:r>
            <a:r>
              <a:rPr lang="en-US" sz="2800" b="1" dirty="0"/>
              <a:t> </a:t>
            </a:r>
            <a:r>
              <a:rPr lang="en-US" sz="2800" b="1" dirty="0" err="1"/>
              <a:t>dmv</a:t>
            </a:r>
            <a:r>
              <a:rPr lang="en-US" sz="2800" b="1" dirty="0"/>
              <a:t> </a:t>
            </a:r>
            <a:r>
              <a:rPr lang="en-US" sz="2800" b="1" dirty="0" err="1"/>
              <a:t>scholing</a:t>
            </a:r>
            <a:r>
              <a:rPr lang="en-US" sz="2800" b="1" dirty="0"/>
              <a:t>)</a:t>
            </a:r>
          </a:p>
          <a:p>
            <a:pPr marL="457200" indent="-457200" algn="l">
              <a:buAutoNum type="arabicPeriod"/>
            </a:pPr>
            <a:r>
              <a:rPr lang="en-US" sz="2800" b="1" dirty="0" err="1"/>
              <a:t>Wederkerigheid</a:t>
            </a:r>
            <a:r>
              <a:rPr lang="en-US" sz="2800" b="1" dirty="0"/>
              <a:t> (</a:t>
            </a:r>
            <a:r>
              <a:rPr lang="en-US" sz="2800" b="1" dirty="0" err="1"/>
              <a:t>verdeling</a:t>
            </a:r>
            <a:r>
              <a:rPr lang="en-US" sz="2800" b="1" dirty="0"/>
              <a:t> van </a:t>
            </a:r>
            <a:r>
              <a:rPr lang="en-US" sz="2800" b="1" dirty="0" err="1"/>
              <a:t>economische</a:t>
            </a:r>
            <a:r>
              <a:rPr lang="en-US" sz="2800" b="1" dirty="0"/>
              <a:t> </a:t>
            </a:r>
            <a:r>
              <a:rPr lang="en-US" sz="2800" b="1" dirty="0" err="1"/>
              <a:t>risico’s</a:t>
            </a:r>
            <a:r>
              <a:rPr lang="en-US" sz="2800" b="1" dirty="0"/>
              <a:t>)</a:t>
            </a:r>
          </a:p>
          <a:p>
            <a:endParaRPr lang="nl-NL" dirty="0"/>
          </a:p>
        </p:txBody>
      </p:sp>
      <p:pic>
        <p:nvPicPr>
          <p:cNvPr id="4" name="Afbeelding 1" descr="vvBw logo web compact.png"/>
          <p:cNvPicPr/>
          <p:nvPr/>
        </p:nvPicPr>
        <p:blipFill>
          <a:blip r:embed="rId2"/>
          <a:stretch>
            <a:fillRect/>
          </a:stretch>
        </p:blipFill>
        <p:spPr>
          <a:xfrm>
            <a:off x="9971809" y="5682961"/>
            <a:ext cx="1686791" cy="9360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28585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621437"/>
            <a:ext cx="9144000" cy="1908699"/>
          </a:xfrm>
        </p:spPr>
        <p:txBody>
          <a:bodyPr/>
          <a:lstStyle/>
          <a:p>
            <a:r>
              <a:rPr lang="nl-NL" b="1" dirty="0">
                <a:solidFill>
                  <a:srgbClr val="C00000"/>
                </a:solidFill>
              </a:rPr>
              <a:t>UITWERKING VAN DE UITGANGSPUNTEN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222594"/>
            <a:ext cx="9144000" cy="2035206"/>
          </a:xfrm>
        </p:spPr>
        <p:txBody>
          <a:bodyPr>
            <a:noAutofit/>
          </a:bodyPr>
          <a:lstStyle/>
          <a:p>
            <a:pPr marL="457200" indent="-457200" algn="l">
              <a:buAutoNum type="arabicPeriod"/>
            </a:pPr>
            <a:r>
              <a:rPr lang="nl-NL" sz="2800" b="1" dirty="0"/>
              <a:t>Meer interne wendbaarheid, minder externe </a:t>
            </a:r>
            <a:r>
              <a:rPr lang="nl-NL" sz="2800" b="1" dirty="0" err="1"/>
              <a:t>flex</a:t>
            </a:r>
            <a:endParaRPr lang="nl-NL" sz="2800" b="1" dirty="0"/>
          </a:p>
          <a:p>
            <a:pPr marL="457200" indent="-457200" algn="l">
              <a:buAutoNum type="arabicPeriod"/>
            </a:pPr>
            <a:r>
              <a:rPr lang="nl-NL" sz="2800" b="1" dirty="0"/>
              <a:t>Overzichtelijker contractvormen voor arbeid</a:t>
            </a:r>
          </a:p>
          <a:p>
            <a:pPr marL="457200" indent="-457200" algn="l">
              <a:buAutoNum type="arabicPeriod"/>
            </a:pPr>
            <a:r>
              <a:rPr lang="nl-NL" sz="2800" b="1" dirty="0"/>
              <a:t>Blijven leren</a:t>
            </a:r>
          </a:p>
          <a:p>
            <a:pPr marL="457200" indent="-457200" algn="l">
              <a:buAutoNum type="arabicPeriod"/>
            </a:pPr>
            <a:r>
              <a:rPr lang="nl-NL" sz="2800" b="1" dirty="0"/>
              <a:t>Fiscaal gelijk speelveld voor arbeid in al zijn vormen</a:t>
            </a:r>
          </a:p>
          <a:p>
            <a:pPr marL="457200" indent="-457200" algn="l">
              <a:buAutoNum type="arabicPeriod"/>
            </a:pPr>
            <a:r>
              <a:rPr lang="nl-NL" sz="2800" b="1" dirty="0"/>
              <a:t>Activerend arbeidsmarktbeleid</a:t>
            </a:r>
          </a:p>
        </p:txBody>
      </p:sp>
      <p:pic>
        <p:nvPicPr>
          <p:cNvPr id="4" name="Afbeelding 1" descr="vvBw logo web compact.png"/>
          <p:cNvPicPr/>
          <p:nvPr/>
        </p:nvPicPr>
        <p:blipFill>
          <a:blip r:embed="rId2"/>
          <a:stretch>
            <a:fillRect/>
          </a:stretch>
        </p:blipFill>
        <p:spPr>
          <a:xfrm>
            <a:off x="9971809" y="5682961"/>
            <a:ext cx="1686791" cy="9360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12086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639193"/>
            <a:ext cx="9144000" cy="1713390"/>
          </a:xfrm>
        </p:spPr>
        <p:txBody>
          <a:bodyPr>
            <a:normAutofit fontScale="90000"/>
          </a:bodyPr>
          <a:lstStyle/>
          <a:p>
            <a:r>
              <a:rPr lang="nl-NL" b="1" dirty="0">
                <a:solidFill>
                  <a:srgbClr val="C00000"/>
                </a:solidFill>
              </a:rPr>
              <a:t>FISCALITEIT: WAT WE NIET HEBBEN GEDAAN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018409"/>
            <a:ext cx="9144000" cy="2867486"/>
          </a:xfrm>
        </p:spPr>
        <p:txBody>
          <a:bodyPr>
            <a:normAutofit lnSpcReduction="10000"/>
          </a:bodyPr>
          <a:lstStyle/>
          <a:p>
            <a:pPr algn="l"/>
            <a:r>
              <a:rPr lang="nl-NL" sz="2800" b="1" dirty="0"/>
              <a:t>1. Arbeid in NL relatief zwaar belast </a:t>
            </a:r>
          </a:p>
          <a:p>
            <a:pPr algn="l"/>
            <a:r>
              <a:rPr lang="nl-NL" sz="2800" b="1" dirty="0"/>
              <a:t>	=&gt; lastenverschuivingen? </a:t>
            </a:r>
            <a:r>
              <a:rPr lang="nl-NL" sz="1700" b="1" dirty="0"/>
              <a:t>Rapport De Nederlandse belastingmix, mei 2020</a:t>
            </a:r>
          </a:p>
          <a:p>
            <a:pPr algn="l"/>
            <a:endParaRPr lang="nl-NL" sz="1700" b="1" dirty="0"/>
          </a:p>
          <a:p>
            <a:pPr algn="l"/>
            <a:r>
              <a:rPr lang="nl-NL" sz="2800" b="1" dirty="0"/>
              <a:t>2. Laagbetaalde arbeid heeft daarbij last van </a:t>
            </a:r>
            <a:r>
              <a:rPr lang="nl-NL" sz="2800" b="1" dirty="0" err="1"/>
              <a:t>inkomens-afhankelijke</a:t>
            </a:r>
            <a:r>
              <a:rPr lang="nl-NL" sz="2800" b="1" dirty="0"/>
              <a:t> toeslagen (“</a:t>
            </a:r>
            <a:r>
              <a:rPr lang="nl-NL" sz="2800" b="1" dirty="0" err="1"/>
              <a:t>poverty</a:t>
            </a:r>
            <a:r>
              <a:rPr lang="nl-NL" sz="2800" b="1" dirty="0"/>
              <a:t> trap”).  </a:t>
            </a:r>
          </a:p>
          <a:p>
            <a:pPr algn="l"/>
            <a:r>
              <a:rPr lang="nl-NL" sz="2800" b="1" dirty="0"/>
              <a:t>	=&gt; herziening toeslagen? </a:t>
            </a:r>
            <a:r>
              <a:rPr lang="nl-NL" sz="1700" b="1" dirty="0"/>
              <a:t>IBO Toeslagen dl 2, januari 2020</a:t>
            </a:r>
          </a:p>
        </p:txBody>
      </p:sp>
      <p:pic>
        <p:nvPicPr>
          <p:cNvPr id="4" name="Afbeelding 1" descr="vvBw logo web compact.png"/>
          <p:cNvPicPr/>
          <p:nvPr/>
        </p:nvPicPr>
        <p:blipFill>
          <a:blip r:embed="rId2"/>
          <a:stretch>
            <a:fillRect/>
          </a:stretch>
        </p:blipFill>
        <p:spPr>
          <a:xfrm>
            <a:off x="9971809" y="5682961"/>
            <a:ext cx="1686791" cy="9360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0257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763481"/>
            <a:ext cx="9144000" cy="1571346"/>
          </a:xfrm>
        </p:spPr>
        <p:txBody>
          <a:bodyPr>
            <a:normAutofit fontScale="90000"/>
          </a:bodyPr>
          <a:lstStyle/>
          <a:p>
            <a:r>
              <a:rPr lang="nl-NL" b="1" dirty="0">
                <a:solidFill>
                  <a:srgbClr val="C00000"/>
                </a:solidFill>
              </a:rPr>
              <a:t>FISCALITEIT: WAT WE WEL HEBBEN GEDAAN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929631"/>
            <a:ext cx="9144000" cy="2328169"/>
          </a:xfrm>
        </p:spPr>
        <p:txBody>
          <a:bodyPr>
            <a:normAutofit fontScale="85000" lnSpcReduction="10000"/>
          </a:bodyPr>
          <a:lstStyle/>
          <a:p>
            <a:pPr algn="l"/>
            <a:r>
              <a:rPr lang="nl-NL" sz="2800" b="1" dirty="0"/>
              <a:t>Arbeid gelijk belasten, ongeacht de vorm:</a:t>
            </a:r>
          </a:p>
          <a:p>
            <a:pPr marL="457200" indent="-457200" algn="l">
              <a:buAutoNum type="arabicPeriod"/>
            </a:pPr>
            <a:r>
              <a:rPr lang="nl-NL" sz="2800" b="1" dirty="0"/>
              <a:t>Faciliteiten zelfstandig ondernemerschap afbouwen naar nul </a:t>
            </a:r>
            <a:r>
              <a:rPr lang="nl-NL" sz="1600" b="1" dirty="0"/>
              <a:t>Studiecommissie belastingstelsel, 2010</a:t>
            </a:r>
          </a:p>
          <a:p>
            <a:pPr marL="457200" indent="-457200" algn="l">
              <a:buAutoNum type="arabicPeriod"/>
            </a:pPr>
            <a:r>
              <a:rPr lang="nl-NL" sz="2800" b="1" dirty="0"/>
              <a:t>Inkomen </a:t>
            </a:r>
            <a:r>
              <a:rPr lang="nl-NL" sz="2800" b="1" dirty="0" err="1"/>
              <a:t>dga’s</a:t>
            </a:r>
            <a:r>
              <a:rPr lang="nl-NL" sz="2800" b="1" dirty="0"/>
              <a:t> belasten als inkomsten uit arbeid </a:t>
            </a:r>
            <a:r>
              <a:rPr lang="nl-NL" sz="1700" b="1" dirty="0"/>
              <a:t>Rapport Belasten van inkomen uit aanmerkelijk belang, mei 2020</a:t>
            </a:r>
          </a:p>
          <a:p>
            <a:pPr marL="457200" indent="-457200" algn="l">
              <a:buAutoNum type="arabicPeriod"/>
            </a:pPr>
            <a:r>
              <a:rPr lang="nl-NL" sz="2800" b="1" dirty="0"/>
              <a:t>Met ondernemerschap rekening houden door een aftrek voor investeringen of ondernemingsvermogen </a:t>
            </a:r>
            <a:r>
              <a:rPr lang="nl-NL" sz="1700" b="1" dirty="0"/>
              <a:t>Studiecommissie belastingstelsel, 2010</a:t>
            </a:r>
          </a:p>
          <a:p>
            <a:pPr marL="457200" indent="-457200">
              <a:buAutoNum type="arabicPeriod"/>
            </a:pPr>
            <a:endParaRPr lang="nl-NL" dirty="0"/>
          </a:p>
        </p:txBody>
      </p:sp>
      <p:pic>
        <p:nvPicPr>
          <p:cNvPr id="4" name="Afbeelding 1" descr="vvBw logo web compact.png"/>
          <p:cNvPicPr/>
          <p:nvPr/>
        </p:nvPicPr>
        <p:blipFill>
          <a:blip r:embed="rId2"/>
          <a:stretch>
            <a:fillRect/>
          </a:stretch>
        </p:blipFill>
        <p:spPr>
          <a:xfrm>
            <a:off x="9971809" y="5682961"/>
            <a:ext cx="1686791" cy="9360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24261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683581"/>
            <a:ext cx="9144000" cy="1686757"/>
          </a:xfrm>
        </p:spPr>
        <p:txBody>
          <a:bodyPr>
            <a:normAutofit fontScale="90000"/>
          </a:bodyPr>
          <a:lstStyle/>
          <a:p>
            <a:r>
              <a:rPr lang="nl-NL" b="1" dirty="0">
                <a:solidFill>
                  <a:srgbClr val="C00000"/>
                </a:solidFill>
              </a:rPr>
              <a:t>VOORUITBLIK REGEERAKKOORD 2021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938509"/>
            <a:ext cx="9144000" cy="2319291"/>
          </a:xfrm>
        </p:spPr>
        <p:txBody>
          <a:bodyPr>
            <a:normAutofit/>
          </a:bodyPr>
          <a:lstStyle/>
          <a:p>
            <a:pPr marL="457200" indent="-457200" algn="l">
              <a:buAutoNum type="arabicPeriod"/>
            </a:pPr>
            <a:r>
              <a:rPr lang="nl-NL" sz="2800" b="1" dirty="0"/>
              <a:t>Fiscale positie </a:t>
            </a:r>
            <a:r>
              <a:rPr lang="nl-NL" sz="2800" b="1" dirty="0" err="1"/>
              <a:t>dga</a:t>
            </a:r>
            <a:r>
              <a:rPr lang="nl-NL" sz="2800" b="1" dirty="0"/>
              <a:t> ter discussie </a:t>
            </a:r>
            <a:r>
              <a:rPr lang="nl-NL" sz="2000" b="1" dirty="0"/>
              <a:t>inclusief opstapje </a:t>
            </a:r>
            <a:r>
              <a:rPr lang="nl-NL" sz="2000" b="1" dirty="0" err="1"/>
              <a:t>Vpb</a:t>
            </a:r>
            <a:r>
              <a:rPr lang="nl-NL" sz="2000" b="1" dirty="0"/>
              <a:t>-tarief</a:t>
            </a:r>
          </a:p>
          <a:p>
            <a:pPr marL="457200" indent="-457200" algn="l">
              <a:buAutoNum type="arabicPeriod"/>
            </a:pPr>
            <a:r>
              <a:rPr lang="nl-NL" sz="2800" b="1" dirty="0"/>
              <a:t>Tijdpad ondernemersfaciliteiten</a:t>
            </a:r>
          </a:p>
          <a:p>
            <a:pPr marL="457200" indent="-457200" algn="l">
              <a:buAutoNum type="arabicPeriod"/>
            </a:pPr>
            <a:r>
              <a:rPr lang="nl-NL" sz="2800" b="1" dirty="0"/>
              <a:t>Fiscale incentives voor ondernemerschap?</a:t>
            </a:r>
          </a:p>
        </p:txBody>
      </p:sp>
      <p:pic>
        <p:nvPicPr>
          <p:cNvPr id="4" name="Afbeelding 1" descr="vvBw logo web compact.png"/>
          <p:cNvPicPr/>
          <p:nvPr/>
        </p:nvPicPr>
        <p:blipFill>
          <a:blip r:embed="rId2"/>
          <a:stretch>
            <a:fillRect/>
          </a:stretch>
        </p:blipFill>
        <p:spPr>
          <a:xfrm>
            <a:off x="9971809" y="5682961"/>
            <a:ext cx="1686791" cy="9360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15074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C884ED09138F248BBF92AB70F02C412" ma:contentTypeVersion="10" ma:contentTypeDescription="Create a new document." ma:contentTypeScope="" ma:versionID="43e5f7e98d3a1c6fdb791cf885d6365d">
  <xsd:schema xmlns:xsd="http://www.w3.org/2001/XMLSchema" xmlns:xs="http://www.w3.org/2001/XMLSchema" xmlns:p="http://schemas.microsoft.com/office/2006/metadata/properties" xmlns:ns3="90706265-bff7-4ce4-9827-9acbe5dbfd33" targetNamespace="http://schemas.microsoft.com/office/2006/metadata/properties" ma:root="true" ma:fieldsID="8bb10177a399a541be0223c97842a39d" ns3:_="">
    <xsd:import namespace="90706265-bff7-4ce4-9827-9acbe5dbfd33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0706265-bff7-4ce4-9827-9acbe5dbfd3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0C7FCB92-7A90-44FC-81E0-FECFA5677E4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0706265-bff7-4ce4-9827-9acbe5dbfd3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80B79C4-70D1-4E8A-B0A3-B570F28030C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3869EDA-B3DC-48B8-86C4-69C812D66193}">
  <ds:schemaRefs>
    <ds:schemaRef ds:uri="http://purl.org/dc/elements/1.1/"/>
    <ds:schemaRef ds:uri="http://schemas.openxmlformats.org/package/2006/metadata/core-properties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purl.org/dc/terms/"/>
    <ds:schemaRef ds:uri="90706265-bff7-4ce4-9827-9acbe5dbfd33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220</Words>
  <Application>Microsoft Office PowerPoint</Application>
  <PresentationFormat>Widescreen</PresentationFormat>
  <Paragraphs>35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   </vt:lpstr>
      <vt:lpstr>UITGANGSPUNTEN COMMISSIE REGULERING VAN WERK </vt:lpstr>
      <vt:lpstr>UITWERKING VAN DE UITGANGSPUNTEN</vt:lpstr>
      <vt:lpstr>FISCALITEIT: WAT WE NIET HEBBEN GEDAAN</vt:lpstr>
      <vt:lpstr>FISCALITEIT: WAT WE WEL HEBBEN GEDAAN</vt:lpstr>
      <vt:lpstr>VOORUITBLIK REGEERAKKOORD 2021</vt:lpstr>
    </vt:vector>
  </TitlesOfParts>
  <Company>Deloitte.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</dc:title>
  <dc:creator>van der Hoeven, Carina (NL - Rotterdam)</dc:creator>
  <cp:lastModifiedBy>Carina van der Hoeven</cp:lastModifiedBy>
  <cp:revision>9</cp:revision>
  <cp:lastPrinted>2015-03-13T10:20:43Z</cp:lastPrinted>
  <dcterms:created xsi:type="dcterms:W3CDTF">2015-03-13T10:19:41Z</dcterms:created>
  <dcterms:modified xsi:type="dcterms:W3CDTF">2020-09-10T09:07:28Z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0x0101008C884ED09138F248BBF92AB70F02C412</vt:lpwstr>
  </property>
</Properties>
</file>