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8" r:id="rId5"/>
    <p:sldId id="267" r:id="rId6"/>
    <p:sldId id="273" r:id="rId7"/>
    <p:sldId id="268" r:id="rId8"/>
    <p:sldId id="272" r:id="rId9"/>
    <p:sldId id="265" r:id="rId10"/>
    <p:sldId id="263" r:id="rId11"/>
    <p:sldId id="266" r:id="rId12"/>
  </p:sldIdLst>
  <p:sldSz cx="12192000" cy="6858000"/>
  <p:notesSz cx="7010400" cy="92964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3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4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E7C4F3-3748-448A-B26B-5CE77071223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73893"/>
            <a:ext cx="5608320" cy="366045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8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98FB6-8663-4C6B-9923-CEAA4E7BE819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7052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02F0-045E-4E38-AF05-36CD0E8B2D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3491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725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53295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2507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1200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0653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7601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8239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9489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568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2353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690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E71C4-3D6A-45D1-BC54-0A3B6C9428EA}" type="datetimeFigureOut">
              <a:rPr lang="nl-NL" smtClean="0"/>
              <a:t>10-9-2020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40D994-7348-480F-9119-2828BA61F026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38588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29937" y="1122363"/>
            <a:ext cx="10138064" cy="1361064"/>
          </a:xfrm>
        </p:spPr>
        <p:txBody>
          <a:bodyPr>
            <a:normAutofit/>
          </a:bodyPr>
          <a:lstStyle/>
          <a:p>
            <a:pPr algn="l"/>
            <a:r>
              <a:rPr lang="nl-NL" sz="4400" b="1" dirty="0">
                <a:solidFill>
                  <a:srgbClr val="C00000"/>
                </a:solidFill>
              </a:rPr>
              <a:t>   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2388093"/>
            <a:ext cx="9144001" cy="2869707"/>
          </a:xfrm>
        </p:spPr>
        <p:txBody>
          <a:bodyPr>
            <a:normAutofit fontScale="62500" lnSpcReduction="20000"/>
          </a:bodyPr>
          <a:lstStyle/>
          <a:p>
            <a:r>
              <a:rPr lang="en-US" sz="6200" b="1" dirty="0">
                <a:solidFill>
                  <a:srgbClr val="C00000"/>
                </a:solidFill>
              </a:rPr>
              <a:t>ONDER WELKE CONTRACTVORM MOET IK IN DE TOEKOMST WERKEN?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  <a:p>
            <a:r>
              <a:rPr lang="en-US" sz="2900" b="1" dirty="0"/>
              <a:t>Frank Werger</a:t>
            </a:r>
          </a:p>
          <a:p>
            <a:endParaRPr lang="en-US" sz="2900" b="1" dirty="0"/>
          </a:p>
          <a:p>
            <a:r>
              <a:rPr lang="en-US" sz="2900" b="1" dirty="0"/>
              <a:t>10 September 2020</a:t>
            </a:r>
          </a:p>
          <a:p>
            <a:endParaRPr lang="en-US" b="1" dirty="0">
              <a:solidFill>
                <a:srgbClr val="C00000"/>
              </a:solidFill>
            </a:endParaRPr>
          </a:p>
          <a:p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4" name="Picture 3" descr="http://www.belastingwetenschap.nl/files/images/pen.1393949393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3580" y="560243"/>
            <a:ext cx="5214258" cy="13610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790709" y="6483927"/>
            <a:ext cx="31276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>
                <a:solidFill>
                  <a:srgbClr val="C00000"/>
                </a:solidFill>
              </a:rPr>
              <a:t>Vereniging voor Belastingwetenschap 2020</a:t>
            </a:r>
            <a:endParaRPr lang="en-US" sz="1200" dirty="0">
              <a:solidFill>
                <a:srgbClr val="C00000"/>
              </a:solidFill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Dr. Frank M. Werger</a:t>
            </a:r>
          </a:p>
        </p:txBody>
      </p:sp>
      <p:pic>
        <p:nvPicPr>
          <p:cNvPr id="8" name="Afbeelding 1" descr="vvBw logo web compact.png"/>
          <p:cNvPicPr/>
          <p:nvPr/>
        </p:nvPicPr>
        <p:blipFill>
          <a:blip r:embed="rId4"/>
          <a:stretch>
            <a:fillRect/>
          </a:stretch>
        </p:blipFill>
        <p:spPr>
          <a:xfrm>
            <a:off x="529937" y="247505"/>
            <a:ext cx="2743199" cy="1673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32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B4496-64C8-49C6-9151-7C88E590F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C00000"/>
                </a:solidFill>
              </a:rPr>
              <a:t>HET RAPPORT IS MOOIE STIP AAN HORIZON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DF3024E-CED3-482F-8F8A-6E74033DB576}"/>
              </a:ext>
            </a:extLst>
          </p:cNvPr>
          <p:cNvSpPr txBox="1"/>
          <p:nvPr/>
        </p:nvSpPr>
        <p:spPr>
          <a:xfrm>
            <a:off x="838200" y="1325563"/>
            <a:ext cx="10515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Wat is er goed aan het rapport?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Benoemd duidelijke knelpunten ook t.a.v. werkgeverschap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Focus op breed collectief fundament voor grote sociale risico’s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Focus op wederkerigheid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Integrale visie langs 5 bouwstenen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400" dirty="0"/>
          </a:p>
          <a:p>
            <a:r>
              <a:rPr lang="nl-NL" sz="2400" b="1" dirty="0"/>
              <a:t>Echter: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Teveel vanuit de “klassieke” werkgever-werknemer gedachte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400" dirty="0"/>
              <a:t>Onderkend onvoldoende maatschappelijke trend naar flexibilisering arbeid</a:t>
            </a:r>
          </a:p>
        </p:txBody>
      </p:sp>
      <p:pic>
        <p:nvPicPr>
          <p:cNvPr id="4" name="Afbeelding 1" descr="vvBw logo web compact.png">
            <a:extLst>
              <a:ext uri="{FF2B5EF4-FFF2-40B4-BE49-F238E27FC236}">
                <a16:creationId xmlns:a16="http://schemas.microsoft.com/office/drawing/2014/main" id="{9DBEE9CD-F369-4907-8467-387027719CF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32869" y="5965371"/>
            <a:ext cx="1225731" cy="65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084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B4496-64C8-49C6-9151-7C88E590F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994" y="6849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C00000"/>
                </a:solidFill>
              </a:rPr>
              <a:t>AANTAL GOEDE ONTWIKKELINGEN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4DF4568-826E-48BF-AEEF-37C6544DE810}"/>
              </a:ext>
            </a:extLst>
          </p:cNvPr>
          <p:cNvSpPr txBox="1"/>
          <p:nvPr/>
        </p:nvSpPr>
        <p:spPr>
          <a:xfrm>
            <a:off x="933994" y="1227909"/>
            <a:ext cx="106505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Werknemersverplichtingen worden (iets) verlicht</a:t>
            </a:r>
          </a:p>
          <a:p>
            <a:pPr lvl="1"/>
            <a:r>
              <a:rPr lang="nl-NL" dirty="0"/>
              <a:t>(o.a. loondoorbetalingsverplichting, ontslag en flexibilisering voor werkgever)</a:t>
            </a:r>
            <a:br>
              <a:rPr lang="nl-NL" dirty="0"/>
            </a:b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Focus op collectief adequaat vangnet voor grote sociale risico’s, ongeacht aard arbeidsrelatie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Contractvormneutraal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Arbeid lager en gelijker belasten</a:t>
            </a:r>
            <a:br>
              <a:rPr lang="nl-NL" dirty="0"/>
            </a:b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Verkleinen verschillen werknemer en zzp-er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1 set afbakeningscriteria en 1 set toetsingscriteria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Afbouwen zzp-faciliteiten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 err="1"/>
              <a:t>Dga</a:t>
            </a:r>
            <a:r>
              <a:rPr lang="nl-NL" dirty="0"/>
              <a:t> winst direct belasten als loon		ben ik niet zo enthousiast over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Fiscale faciliteiten koppelen aan kapitaal</a:t>
            </a:r>
            <a:br>
              <a:rPr lang="nl-NL" dirty="0"/>
            </a:b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Individueel ontwikkelbudget voor (blijven) leren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Transitievergoeding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Contractvormneutraal</a:t>
            </a:r>
            <a:br>
              <a:rPr lang="nl-NL" dirty="0"/>
            </a:b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Denkrichting is leidend, niet de concrete voorstellen</a:t>
            </a:r>
          </a:p>
        </p:txBody>
      </p:sp>
      <p:sp>
        <p:nvSpPr>
          <p:cNvPr id="3" name="Rechteraccolade 2">
            <a:extLst>
              <a:ext uri="{FF2B5EF4-FFF2-40B4-BE49-F238E27FC236}">
                <a16:creationId xmlns:a16="http://schemas.microsoft.com/office/drawing/2014/main" id="{281FE750-47DE-44B4-893C-910BF47E41F1}"/>
              </a:ext>
            </a:extLst>
          </p:cNvPr>
          <p:cNvSpPr/>
          <p:nvPr/>
        </p:nvSpPr>
        <p:spPr>
          <a:xfrm>
            <a:off x="5651863" y="3944983"/>
            <a:ext cx="261257" cy="64443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5" name="Afbeelding 1" descr="vvBw logo web compact.png">
            <a:extLst>
              <a:ext uri="{FF2B5EF4-FFF2-40B4-BE49-F238E27FC236}">
                <a16:creationId xmlns:a16="http://schemas.microsoft.com/office/drawing/2014/main" id="{252CA548-B6D1-4EED-9029-FBE206538C7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32869" y="5965371"/>
            <a:ext cx="1225731" cy="65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7678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B4496-64C8-49C6-9151-7C88E590F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8531" y="6849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C00000"/>
                </a:solidFill>
              </a:rPr>
              <a:t>FOCUS LIGT TEVEEL OP “WERKNEMER ZIJN”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4DF4568-826E-48BF-AEEF-37C6544DE810}"/>
              </a:ext>
            </a:extLst>
          </p:cNvPr>
          <p:cNvSpPr txBox="1"/>
          <p:nvPr/>
        </p:nvSpPr>
        <p:spPr>
          <a:xfrm>
            <a:off x="907869" y="1245327"/>
            <a:ext cx="106505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Uitgangspunt is flexibiliteit binnen </a:t>
            </a:r>
            <a:r>
              <a:rPr lang="nl-NL" b="1" u="sng" dirty="0"/>
              <a:t>duurzame</a:t>
            </a:r>
            <a:r>
              <a:rPr lang="nl-NL" b="1" dirty="0"/>
              <a:t> arbeidsrelatie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Begrip “dienstbetrekking” op basis van “Europees werknemersbegrip”: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Contractvorm niet relevant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Bedoeling van partijen niet relevant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Hoe wordt feitelijke gewerkt wordt bepalend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Gezag wordt verduidelijkt en gemoderniseerd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dirty="0"/>
              <a:t>Niet toezicht en leiding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dirty="0"/>
              <a:t>Maar inbedding in organisatie en onderdeel normale bedrijfsvoering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Indien persoonlijk arbeid en beloning, dan werknemer, tenzij zelfstandige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Geen mogelijkheid tot </a:t>
            </a:r>
            <a:r>
              <a:rPr lang="nl-NL" dirty="0" err="1"/>
              <a:t>opt</a:t>
            </a:r>
            <a:r>
              <a:rPr lang="nl-NL" dirty="0"/>
              <a:t>-out</a:t>
            </a:r>
          </a:p>
          <a:p>
            <a:pPr lvl="1"/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Doorschieten ten aanzien van </a:t>
            </a:r>
            <a:r>
              <a:rPr lang="nl-NL" b="1" dirty="0" err="1"/>
              <a:t>driehoekscontracten</a:t>
            </a:r>
            <a:endParaRPr lang="nl-NL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Gebruik behoeft rechtvaardiging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Focus op “feitelijke” werkverschaffer als werkgever bij tijdelijke arbeid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dirty="0"/>
              <a:t>Tenzij actieve allocatiefunctie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6" name="Rechteraccolade 5">
            <a:extLst>
              <a:ext uri="{FF2B5EF4-FFF2-40B4-BE49-F238E27FC236}">
                <a16:creationId xmlns:a16="http://schemas.microsoft.com/office/drawing/2014/main" id="{EF77BF13-8E74-47CB-81AB-7448316B5393}"/>
              </a:ext>
            </a:extLst>
          </p:cNvPr>
          <p:cNvSpPr/>
          <p:nvPr/>
        </p:nvSpPr>
        <p:spPr>
          <a:xfrm>
            <a:off x="9030789" y="2725783"/>
            <a:ext cx="174171" cy="1036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A83D4906-2593-425D-A363-B2DCAB111C53}"/>
              </a:ext>
            </a:extLst>
          </p:cNvPr>
          <p:cNvSpPr txBox="1"/>
          <p:nvPr/>
        </p:nvSpPr>
        <p:spPr>
          <a:xfrm>
            <a:off x="9344298" y="2722654"/>
            <a:ext cx="12540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Huidige </a:t>
            </a:r>
            <a:r>
              <a:rPr lang="nl-NL" b="1" dirty="0" err="1"/>
              <a:t>Wdba</a:t>
            </a:r>
            <a:r>
              <a:rPr lang="nl-NL" b="1" dirty="0"/>
              <a:t> discussie?</a:t>
            </a:r>
          </a:p>
        </p:txBody>
      </p:sp>
      <p:sp>
        <p:nvSpPr>
          <p:cNvPr id="8" name="Rechteraccolade 7">
            <a:extLst>
              <a:ext uri="{FF2B5EF4-FFF2-40B4-BE49-F238E27FC236}">
                <a16:creationId xmlns:a16="http://schemas.microsoft.com/office/drawing/2014/main" id="{706DF1BD-D31E-46D6-857B-5DA90400A0FF}"/>
              </a:ext>
            </a:extLst>
          </p:cNvPr>
          <p:cNvSpPr/>
          <p:nvPr/>
        </p:nvSpPr>
        <p:spPr>
          <a:xfrm>
            <a:off x="8856618" y="4846320"/>
            <a:ext cx="174171" cy="10363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F9B0BEF4-B231-4F5C-BC91-D4C9E1C4B4E6}"/>
              </a:ext>
            </a:extLst>
          </p:cNvPr>
          <p:cNvSpPr txBox="1"/>
          <p:nvPr/>
        </p:nvSpPr>
        <p:spPr>
          <a:xfrm>
            <a:off x="9344298" y="5000581"/>
            <a:ext cx="2124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uitzenden niet juist brugfunctie?</a:t>
            </a:r>
          </a:p>
        </p:txBody>
      </p:sp>
      <p:pic>
        <p:nvPicPr>
          <p:cNvPr id="10" name="Afbeelding 1" descr="vvBw logo web compact.png">
            <a:extLst>
              <a:ext uri="{FF2B5EF4-FFF2-40B4-BE49-F238E27FC236}">
                <a16:creationId xmlns:a16="http://schemas.microsoft.com/office/drawing/2014/main" id="{56E22CBC-CF96-42DF-88A2-C43EE9D8E9B4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32869" y="5965371"/>
            <a:ext cx="1225731" cy="65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4403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EFB4496-64C8-49C6-9151-7C88E590F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994" y="0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C00000"/>
                </a:solidFill>
              </a:rPr>
              <a:t>REGELS “DUWEN” RICHTING VAST CONTRACT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44DF4568-826E-48BF-AEEF-37C6544DE810}"/>
              </a:ext>
            </a:extLst>
          </p:cNvPr>
          <p:cNvSpPr txBox="1"/>
          <p:nvPr/>
        </p:nvSpPr>
        <p:spPr>
          <a:xfrm>
            <a:off x="866502" y="1027612"/>
            <a:ext cx="106505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Beprijzen tijdelijke arbeidsovereenkomsten á la WAB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Meer differentiatie op basis van contractvorm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 err="1"/>
              <a:t>Flexbeloning</a:t>
            </a:r>
            <a:r>
              <a:rPr lang="nl-NL" b="1" dirty="0"/>
              <a:t> correspondeert met grotere risico’s (bijv. toeslag)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Beperk mogelijkheid AOK zonder vaste arbeidsomvang</a:t>
            </a:r>
          </a:p>
          <a:p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Uitzendkrachten altijd zelfde loon als voor “eigen werknemers”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Waarborg dat tijdelijk is echt tijdelijk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Verkorten ketenregeling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Geen structurele inhuur via </a:t>
            </a:r>
            <a:r>
              <a:rPr lang="nl-NL" dirty="0" err="1"/>
              <a:t>driekshoeksverhoudingen</a:t>
            </a: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Ten aanzien van bemiddeling (incl. platform):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Onderzoeken of platform </a:t>
            </a:r>
            <a:r>
              <a:rPr lang="nl-NL" dirty="0" err="1"/>
              <a:t>afdrachtsplichtig</a:t>
            </a:r>
            <a:r>
              <a:rPr lang="nl-NL" dirty="0"/>
              <a:t> kan zijn voor zzp-er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Werkgever als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dirty="0"/>
              <a:t>zelfstandige/inhoudelijke rol bij totstandkoming en uitvoering overeenkomst en uitvoering werkzaamheden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nl-NL" dirty="0"/>
              <a:t>Werkzaamheden onderdeel van de onderneming van platform</a:t>
            </a:r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4E96C007-3D02-4C8F-8F31-E4D441958E3F}"/>
              </a:ext>
            </a:extLst>
          </p:cNvPr>
          <p:cNvCxnSpPr/>
          <p:nvPr/>
        </p:nvCxnSpPr>
        <p:spPr>
          <a:xfrm>
            <a:off x="6574971" y="1219200"/>
            <a:ext cx="242969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8BD858D3-7EAF-40F2-87BA-E7A7DB004BEF}"/>
              </a:ext>
            </a:extLst>
          </p:cNvPr>
          <p:cNvSpPr txBox="1"/>
          <p:nvPr/>
        </p:nvSpPr>
        <p:spPr>
          <a:xfrm>
            <a:off x="9126583" y="1027612"/>
            <a:ext cx="23905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praktijkvoorbeelden</a:t>
            </a:r>
          </a:p>
        </p:txBody>
      </p:sp>
      <p:pic>
        <p:nvPicPr>
          <p:cNvPr id="7" name="Afbeelding 1" descr="vvBw logo web compact.png">
            <a:extLst>
              <a:ext uri="{FF2B5EF4-FFF2-40B4-BE49-F238E27FC236}">
                <a16:creationId xmlns:a16="http://schemas.microsoft.com/office/drawing/2014/main" id="{5B1F93A2-4B3A-4185-B5D3-C9A86D6B73FE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32869" y="5965371"/>
            <a:ext cx="1225731" cy="653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185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vak 4">
            <a:extLst>
              <a:ext uri="{FF2B5EF4-FFF2-40B4-BE49-F238E27FC236}">
                <a16:creationId xmlns:a16="http://schemas.microsoft.com/office/drawing/2014/main" id="{0F2CE9C1-83E7-4C4A-AD3B-BAFA716655F9}"/>
              </a:ext>
            </a:extLst>
          </p:cNvPr>
          <p:cNvSpPr txBox="1"/>
          <p:nvPr/>
        </p:nvSpPr>
        <p:spPr>
          <a:xfrm>
            <a:off x="1065319" y="1358283"/>
            <a:ext cx="10679837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b="1" dirty="0"/>
              <a:t>Holistische benadering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b="1" dirty="0"/>
              <a:t>Loonheffingen </a:t>
            </a:r>
            <a:r>
              <a:rPr lang="nl-NL" sz="2800" b="1" dirty="0">
                <a:sym typeface="Wingdings" panose="05000000000000000000" pitchFamily="2" charset="2"/>
              </a:rPr>
              <a:t> op genietingsmoment aard arbeidsrelatie bepalend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sz="2800" b="1" dirty="0">
                <a:sym typeface="Wingdings" panose="05000000000000000000" pitchFamily="2" charset="2"/>
              </a:rPr>
              <a:t>Als achteraf anders blijkt te zijn: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b="1" dirty="0">
                <a:sym typeface="Wingdings" panose="05000000000000000000" pitchFamily="2" charset="2"/>
              </a:rPr>
              <a:t>Naheffing premieheffing gemiddeld 18% over honorarium (zonder plafond indien ID niet correct)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b="1" dirty="0">
                <a:sym typeface="Wingdings" panose="05000000000000000000" pitchFamily="2" charset="2"/>
              </a:rPr>
              <a:t>Naheffing loonheffing @ 108,3%, tenzij….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b="1" dirty="0">
                <a:sym typeface="Wingdings" panose="05000000000000000000" pitchFamily="2" charset="2"/>
              </a:rPr>
              <a:t>Mogelijk ook arbeidsrechtelijke consequenties (o.a. ontslagbescherming, recht op pensioen </a:t>
            </a:r>
            <a:r>
              <a:rPr lang="nl-NL" sz="2800" b="1" dirty="0" err="1">
                <a:sym typeface="Wingdings" panose="05000000000000000000" pitchFamily="2" charset="2"/>
              </a:rPr>
              <a:t>etc</a:t>
            </a:r>
            <a:r>
              <a:rPr lang="nl-NL" sz="2800" b="1" dirty="0">
                <a:sym typeface="Wingdings" panose="05000000000000000000" pitchFamily="2" charset="2"/>
              </a:rPr>
              <a:t>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sz="2800" b="1" dirty="0">
                <a:sym typeface="Wingdings" panose="05000000000000000000" pitchFamily="2" charset="2"/>
              </a:rPr>
              <a:t>Boete en rente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sz="2800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A1742D9D-094D-4BB9-A1A6-D8767C748115}"/>
              </a:ext>
            </a:extLst>
          </p:cNvPr>
          <p:cNvSpPr txBox="1">
            <a:spLocks/>
          </p:cNvSpPr>
          <p:nvPr/>
        </p:nvSpPr>
        <p:spPr>
          <a:xfrm>
            <a:off x="932155" y="1"/>
            <a:ext cx="10517439" cy="92327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b="1" dirty="0">
                <a:solidFill>
                  <a:srgbClr val="C00000"/>
                </a:solidFill>
              </a:rPr>
              <a:t>DENKRICHTING VOOR TOEKOMST</a:t>
            </a:r>
          </a:p>
        </p:txBody>
      </p:sp>
    </p:spTree>
    <p:extLst>
      <p:ext uri="{BB962C8B-B14F-4D97-AF65-F5344CB8AC3E}">
        <p14:creationId xmlns:p14="http://schemas.microsoft.com/office/powerpoint/2010/main" val="41918835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vak 6">
            <a:extLst>
              <a:ext uri="{FF2B5EF4-FFF2-40B4-BE49-F238E27FC236}">
                <a16:creationId xmlns:a16="http://schemas.microsoft.com/office/drawing/2014/main" id="{434C3710-DCDE-4FF3-9441-A7A99F5A7EC6}"/>
              </a:ext>
            </a:extLst>
          </p:cNvPr>
          <p:cNvSpPr txBox="1"/>
          <p:nvPr/>
        </p:nvSpPr>
        <p:spPr>
          <a:xfrm>
            <a:off x="624839" y="1176652"/>
            <a:ext cx="1082475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Loon(som)heffingen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Contractvormneutraal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X% van bruto uurtarief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Afdracht via </a:t>
            </a:r>
            <a:r>
              <a:rPr lang="nl-NL" dirty="0" err="1"/>
              <a:t>smartcontracts</a:t>
            </a:r>
            <a:r>
              <a:rPr lang="nl-NL" dirty="0"/>
              <a:t> op blockchain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Eindafrekening via </a:t>
            </a:r>
            <a:r>
              <a:rPr lang="nl-NL" dirty="0" err="1"/>
              <a:t>vooringevulde</a:t>
            </a:r>
            <a:r>
              <a:rPr lang="nl-NL" dirty="0"/>
              <a:t> aangifte inkomstenbelasting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Werknemersverzekeringen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Ombouwen naar volksverzekering en contractvormneutraal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X% van bruto uurtarief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Dekking tegen risico inkomensverlies </a:t>
            </a:r>
            <a:r>
              <a:rPr lang="nl-NL" dirty="0" err="1"/>
              <a:t>agv</a:t>
            </a:r>
            <a:r>
              <a:rPr lang="nl-NL" dirty="0"/>
              <a:t> arbeidsverlies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Individuele geblokkeerde rekening per individu voor: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Scholing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Oudedagsvoorziening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dirty="0"/>
              <a:t>Risico kortdurende werkloosheid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dirty="0"/>
          </a:p>
        </p:txBody>
      </p:sp>
      <p:pic>
        <p:nvPicPr>
          <p:cNvPr id="8" name="Afbeelding 1" descr="vvBw logo web compact.png">
            <a:extLst>
              <a:ext uri="{FF2B5EF4-FFF2-40B4-BE49-F238E27FC236}">
                <a16:creationId xmlns:a16="http://schemas.microsoft.com/office/drawing/2014/main" id="{8AE65D21-96EE-4EDD-ADC1-308D07F5CF60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32869" y="5965371"/>
            <a:ext cx="1225731" cy="653637"/>
          </a:xfrm>
          <a:prstGeom prst="rect">
            <a:avLst/>
          </a:prstGeom>
        </p:spPr>
      </p:pic>
      <p:sp>
        <p:nvSpPr>
          <p:cNvPr id="9" name="Titel 1">
            <a:extLst>
              <a:ext uri="{FF2B5EF4-FFF2-40B4-BE49-F238E27FC236}">
                <a16:creationId xmlns:a16="http://schemas.microsoft.com/office/drawing/2014/main" id="{3F40CBA4-2559-4B8B-8204-CE1ABE65801C}"/>
              </a:ext>
            </a:extLst>
          </p:cNvPr>
          <p:cNvSpPr txBox="1">
            <a:spLocks/>
          </p:cNvSpPr>
          <p:nvPr/>
        </p:nvSpPr>
        <p:spPr>
          <a:xfrm>
            <a:off x="933994" y="0"/>
            <a:ext cx="10515600" cy="1050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b="1" dirty="0">
                <a:solidFill>
                  <a:srgbClr val="C00000"/>
                </a:solidFill>
              </a:rPr>
              <a:t>DENKRICHTING LANGE TERMIJN SYSTEEM</a:t>
            </a:r>
          </a:p>
        </p:txBody>
      </p:sp>
    </p:spTree>
    <p:extLst>
      <p:ext uri="{BB962C8B-B14F-4D97-AF65-F5344CB8AC3E}">
        <p14:creationId xmlns:p14="http://schemas.microsoft.com/office/powerpoint/2010/main" val="32363625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1" descr="vvBw logo web compact.png"/>
          <p:cNvPicPr/>
          <p:nvPr/>
        </p:nvPicPr>
        <p:blipFill>
          <a:blip r:embed="rId2"/>
          <a:stretch>
            <a:fillRect/>
          </a:stretch>
        </p:blipFill>
        <p:spPr>
          <a:xfrm>
            <a:off x="9971809" y="5682961"/>
            <a:ext cx="1686791" cy="936047"/>
          </a:xfrm>
          <a:prstGeom prst="rect">
            <a:avLst/>
          </a:prstGeom>
        </p:spPr>
      </p:pic>
      <p:sp>
        <p:nvSpPr>
          <p:cNvPr id="8" name="Tekstvak 7">
            <a:extLst>
              <a:ext uri="{FF2B5EF4-FFF2-40B4-BE49-F238E27FC236}">
                <a16:creationId xmlns:a16="http://schemas.microsoft.com/office/drawing/2014/main" id="{D58AB091-BA5D-42A9-BE2E-473EA5E012BA}"/>
              </a:ext>
            </a:extLst>
          </p:cNvPr>
          <p:cNvSpPr txBox="1"/>
          <p:nvPr/>
        </p:nvSpPr>
        <p:spPr>
          <a:xfrm>
            <a:off x="933994" y="1384940"/>
            <a:ext cx="108269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Fiscaal en sociale zekerheid los zien van arbeidsrecht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Introductie wettelijke vrijwaring LB/PVV/WNV/ZVW indien aan “objectieve criteria” wordt voldaan indien geen arbeidsovereenkomst is gesloten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b="1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b="1" dirty="0"/>
              <a:t>Als werkzaam via BV </a:t>
            </a:r>
            <a:r>
              <a:rPr lang="nl-NL" b="1" dirty="0" err="1"/>
              <a:t>etc</a:t>
            </a:r>
            <a:r>
              <a:rPr lang="nl-NL" b="1" dirty="0"/>
              <a:t>, dan expliciet regelen dat realiteitswaarde indien: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b="1" dirty="0"/>
              <a:t>adequaat 12a loon in aanmerking genomen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nl-NL" b="1" dirty="0"/>
              <a:t>Adequate voorziening voor o.a. risico arbeidsongeschiktheid zijn getroffen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nl-NL" b="1" dirty="0">
              <a:sym typeface="Wingdings" panose="05000000000000000000" pitchFamily="2" charset="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nl-NL" dirty="0">
              <a:sym typeface="Wingdings" panose="05000000000000000000" pitchFamily="2" charset="2"/>
            </a:endParaRPr>
          </a:p>
        </p:txBody>
      </p:sp>
      <p:sp>
        <p:nvSpPr>
          <p:cNvPr id="5" name="Titel 1">
            <a:extLst>
              <a:ext uri="{FF2B5EF4-FFF2-40B4-BE49-F238E27FC236}">
                <a16:creationId xmlns:a16="http://schemas.microsoft.com/office/drawing/2014/main" id="{34E6B094-ACB4-451B-A923-1907235D98C2}"/>
              </a:ext>
            </a:extLst>
          </p:cNvPr>
          <p:cNvSpPr txBox="1">
            <a:spLocks/>
          </p:cNvSpPr>
          <p:nvPr/>
        </p:nvSpPr>
        <p:spPr>
          <a:xfrm>
            <a:off x="933994" y="0"/>
            <a:ext cx="10515600" cy="10505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3600" b="1" dirty="0">
                <a:solidFill>
                  <a:srgbClr val="C00000"/>
                </a:solidFill>
              </a:rPr>
              <a:t>EN OP DE KORTE TERMIJN</a:t>
            </a:r>
          </a:p>
        </p:txBody>
      </p:sp>
    </p:spTree>
    <p:extLst>
      <p:ext uri="{BB962C8B-B14F-4D97-AF65-F5344CB8AC3E}">
        <p14:creationId xmlns:p14="http://schemas.microsoft.com/office/powerpoint/2010/main" val="2171292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884ED09138F248BBF92AB70F02C412" ma:contentTypeVersion="10" ma:contentTypeDescription="Create a new document." ma:contentTypeScope="" ma:versionID="43e5f7e98d3a1c6fdb791cf885d6365d">
  <xsd:schema xmlns:xsd="http://www.w3.org/2001/XMLSchema" xmlns:xs="http://www.w3.org/2001/XMLSchema" xmlns:p="http://schemas.microsoft.com/office/2006/metadata/properties" xmlns:ns3="90706265-bff7-4ce4-9827-9acbe5dbfd33" targetNamespace="http://schemas.microsoft.com/office/2006/metadata/properties" ma:root="true" ma:fieldsID="8bb10177a399a541be0223c97842a39d" ns3:_="">
    <xsd:import namespace="90706265-bff7-4ce4-9827-9acbe5dbfd3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706265-bff7-4ce4-9827-9acbe5dbfd3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33EEBDF-2658-4742-9B3D-6D0F105A61C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0706265-bff7-4ce4-9827-9acbe5dbfd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078DEAE-832A-4840-90B4-3E933E5BDA40}">
  <ds:schemaRefs>
    <ds:schemaRef ds:uri="http://purl.org/dc/elements/1.1/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90706265-bff7-4ce4-9827-9acbe5dbfd33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B29ED9-3D96-438F-A7B5-72E46FAD6F1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1355</TotalTime>
  <Words>563</Words>
  <Application>Microsoft Office PowerPoint</Application>
  <PresentationFormat>Widescreen</PresentationFormat>
  <Paragraphs>109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   </vt:lpstr>
      <vt:lpstr>HET RAPPORT IS MOOIE STIP AAN HORIZON</vt:lpstr>
      <vt:lpstr>AANTAL GOEDE ONTWIKKELINGEN</vt:lpstr>
      <vt:lpstr>FOCUS LIGT TEVEEL OP “WERKNEMER ZIJN”</vt:lpstr>
      <vt:lpstr>REGELS “DUWEN” RICHTING VAST CONTRACT</vt:lpstr>
      <vt:lpstr>PowerPoint Presentation</vt:lpstr>
      <vt:lpstr>PowerPoint Presentation</vt:lpstr>
      <vt:lpstr>PowerPoint Presentation</vt:lpstr>
    </vt:vector>
  </TitlesOfParts>
  <Company>Deloitte.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</dc:title>
  <dc:creator>van der Hoeven, Carina (NL - Rotterdam)</dc:creator>
  <cp:lastModifiedBy>Carina van der Hoeven</cp:lastModifiedBy>
  <cp:revision>25</cp:revision>
  <cp:lastPrinted>2020-09-10T05:57:48Z</cp:lastPrinted>
  <dcterms:created xsi:type="dcterms:W3CDTF">2015-03-13T10:19:41Z</dcterms:created>
  <dcterms:modified xsi:type="dcterms:W3CDTF">2020-09-10T09:01:54Z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0x0101008C884ED09138F248BBF92AB70F02C412</vt:lpwstr>
  </property>
</Properties>
</file>