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8" r:id="rId5"/>
    <p:sldId id="259" r:id="rId6"/>
    <p:sldId id="263" r:id="rId7"/>
    <p:sldId id="264" r:id="rId8"/>
    <p:sldId id="265" r:id="rId9"/>
    <p:sldId id="267" r:id="rId10"/>
  </p:sldIdLst>
  <p:sldSz cx="12192000" cy="6858000"/>
  <p:notesSz cx="6805613" cy="99441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101" d="100"/>
          <a:sy n="101" d="100"/>
        </p:scale>
        <p:origin x="144"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FEE7C4F3-3748-448A-B26B-5CE77071223A}" type="datetimeFigureOut">
              <a:rPr lang="nl-NL" smtClean="0"/>
              <a:t>10-9-2020</a:t>
            </a:fld>
            <a:endParaRPr lang="nl-NL"/>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7B798FB6-8663-4C6B-9923-CEAA4E7BE819}" type="slidenum">
              <a:rPr lang="nl-NL" smtClean="0"/>
              <a:t>‹#›</a:t>
            </a:fld>
            <a:endParaRPr lang="nl-NL"/>
          </a:p>
        </p:txBody>
      </p:sp>
    </p:spTree>
    <p:extLst>
      <p:ext uri="{BB962C8B-B14F-4D97-AF65-F5344CB8AC3E}">
        <p14:creationId xmlns:p14="http://schemas.microsoft.com/office/powerpoint/2010/main" val="1217052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7A02F0-045E-4E38-AF05-36CD0E8B2D39}" type="slidenum">
              <a:rPr lang="en-US" smtClean="0"/>
              <a:t>1</a:t>
            </a:fld>
            <a:endParaRPr lang="en-US"/>
          </a:p>
        </p:txBody>
      </p:sp>
    </p:spTree>
    <p:extLst>
      <p:ext uri="{BB962C8B-B14F-4D97-AF65-F5344CB8AC3E}">
        <p14:creationId xmlns:p14="http://schemas.microsoft.com/office/powerpoint/2010/main" val="3127349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579E71C4-3D6A-45D1-BC54-0A3B6C9428EA}" type="datetimeFigureOut">
              <a:rPr lang="nl-NL" smtClean="0"/>
              <a:t>10-9-2020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787255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579E71C4-3D6A-45D1-BC54-0A3B6C9428EA}" type="datetimeFigureOut">
              <a:rPr lang="nl-NL" smtClean="0"/>
              <a:t>10-9-2020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3753295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579E71C4-3D6A-45D1-BC54-0A3B6C9428EA}" type="datetimeFigureOut">
              <a:rPr lang="nl-NL" smtClean="0"/>
              <a:t>10-9-2020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1212507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579E71C4-3D6A-45D1-BC54-0A3B6C9428EA}" type="datetimeFigureOut">
              <a:rPr lang="nl-NL" smtClean="0"/>
              <a:t>10-9-2020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318120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9E71C4-3D6A-45D1-BC54-0A3B6C9428EA}" type="datetimeFigureOut">
              <a:rPr lang="nl-NL" smtClean="0"/>
              <a:t>10-9-2020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1806532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579E71C4-3D6A-45D1-BC54-0A3B6C9428EA}" type="datetimeFigureOut">
              <a:rPr lang="nl-NL" smtClean="0"/>
              <a:t>10-9-2020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1317601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579E71C4-3D6A-45D1-BC54-0A3B6C9428EA}" type="datetimeFigureOut">
              <a:rPr lang="nl-NL" smtClean="0"/>
              <a:t>10-9-2020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276823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579E71C4-3D6A-45D1-BC54-0A3B6C9428EA}" type="datetimeFigureOut">
              <a:rPr lang="nl-NL" smtClean="0"/>
              <a:t>10-9-2020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1079489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E71C4-3D6A-45D1-BC54-0A3B6C9428EA}" type="datetimeFigureOut">
              <a:rPr lang="nl-NL" smtClean="0"/>
              <a:t>10-9-2020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2529568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9E71C4-3D6A-45D1-BC54-0A3B6C9428EA}" type="datetimeFigureOut">
              <a:rPr lang="nl-NL" smtClean="0"/>
              <a:t>10-9-2020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221235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9E71C4-3D6A-45D1-BC54-0A3B6C9428EA}" type="datetimeFigureOut">
              <a:rPr lang="nl-NL" smtClean="0"/>
              <a:t>10-9-2020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40D994-7348-480F-9119-2828BA61F026}" type="slidenum">
              <a:rPr lang="nl-NL" smtClean="0"/>
              <a:t>‹#›</a:t>
            </a:fld>
            <a:endParaRPr lang="nl-NL"/>
          </a:p>
        </p:txBody>
      </p:sp>
    </p:spTree>
    <p:extLst>
      <p:ext uri="{BB962C8B-B14F-4D97-AF65-F5344CB8AC3E}">
        <p14:creationId xmlns:p14="http://schemas.microsoft.com/office/powerpoint/2010/main" val="1351690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E71C4-3D6A-45D1-BC54-0A3B6C9428EA}" type="datetimeFigureOut">
              <a:rPr lang="nl-NL" smtClean="0"/>
              <a:t>10-9-2020</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40D994-7348-480F-9119-2828BA61F026}" type="slidenum">
              <a:rPr lang="nl-NL" smtClean="0"/>
              <a:t>‹#›</a:t>
            </a:fld>
            <a:endParaRPr lang="nl-NL"/>
          </a:p>
        </p:txBody>
      </p:sp>
    </p:spTree>
    <p:extLst>
      <p:ext uri="{BB962C8B-B14F-4D97-AF65-F5344CB8AC3E}">
        <p14:creationId xmlns:p14="http://schemas.microsoft.com/office/powerpoint/2010/main" val="2538588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9937" y="1122363"/>
            <a:ext cx="10138064" cy="1361064"/>
          </a:xfrm>
        </p:spPr>
        <p:txBody>
          <a:bodyPr>
            <a:normAutofit/>
          </a:bodyPr>
          <a:lstStyle/>
          <a:p>
            <a:pPr algn="l"/>
            <a:r>
              <a:rPr lang="nl-NL" sz="4400" b="1" dirty="0">
                <a:solidFill>
                  <a:srgbClr val="C00000"/>
                </a:solidFill>
              </a:rPr>
              <a:t>   </a:t>
            </a:r>
            <a:endParaRPr lang="en-US" sz="4400" b="1" dirty="0">
              <a:solidFill>
                <a:srgbClr val="C00000"/>
              </a:solidFill>
            </a:endParaRPr>
          </a:p>
        </p:txBody>
      </p:sp>
      <p:sp>
        <p:nvSpPr>
          <p:cNvPr id="3" name="Subtitle 2"/>
          <p:cNvSpPr>
            <a:spLocks noGrp="1"/>
          </p:cNvSpPr>
          <p:nvPr>
            <p:ph type="subTitle" idx="1"/>
          </p:nvPr>
        </p:nvSpPr>
        <p:spPr>
          <a:xfrm>
            <a:off x="1384917" y="2483427"/>
            <a:ext cx="9283083" cy="3597777"/>
          </a:xfrm>
        </p:spPr>
        <p:txBody>
          <a:bodyPr>
            <a:normAutofit fontScale="70000" lnSpcReduction="20000"/>
          </a:bodyPr>
          <a:lstStyle/>
          <a:p>
            <a:r>
              <a:rPr lang="en-US" sz="5800" b="1" dirty="0">
                <a:solidFill>
                  <a:srgbClr val="C00000"/>
                </a:solidFill>
              </a:rPr>
              <a:t>DE TOEKOMST VAN DE ONDERNEMERSFACILITEITEN</a:t>
            </a:r>
          </a:p>
          <a:p>
            <a:endParaRPr lang="en-US" sz="5800" b="1" dirty="0">
              <a:solidFill>
                <a:srgbClr val="C00000"/>
              </a:solidFill>
            </a:endParaRPr>
          </a:p>
          <a:p>
            <a:endParaRPr lang="en-US" sz="4400" b="1" dirty="0">
              <a:solidFill>
                <a:srgbClr val="C00000"/>
              </a:solidFill>
            </a:endParaRPr>
          </a:p>
          <a:p>
            <a:r>
              <a:rPr lang="en-US" sz="5100" b="1" dirty="0"/>
              <a:t>Gijs </a:t>
            </a:r>
            <a:r>
              <a:rPr lang="en-US" sz="5100" b="1" dirty="0" err="1"/>
              <a:t>Strijker</a:t>
            </a:r>
            <a:endParaRPr lang="en-US" sz="5100" b="1" dirty="0"/>
          </a:p>
          <a:p>
            <a:endParaRPr lang="en-US" sz="5100" b="1" dirty="0"/>
          </a:p>
          <a:p>
            <a:r>
              <a:rPr lang="en-US" sz="5100" b="1" dirty="0"/>
              <a:t>10 September 2020</a:t>
            </a:r>
          </a:p>
        </p:txBody>
      </p:sp>
      <p:pic>
        <p:nvPicPr>
          <p:cNvPr id="4" name="Picture 3" descr="http://www.belastingwetenschap.nl/files/images/pen.1393949393.jpg"/>
          <p:cNvPicPr/>
          <p:nvPr/>
        </p:nvPicPr>
        <p:blipFill>
          <a:blip r:embed="rId3">
            <a:extLst>
              <a:ext uri="{28A0092B-C50C-407E-A947-70E740481C1C}">
                <a14:useLocalDpi xmlns:a14="http://schemas.microsoft.com/office/drawing/2010/main" val="0"/>
              </a:ext>
            </a:extLst>
          </a:blip>
          <a:srcRect/>
          <a:stretch>
            <a:fillRect/>
          </a:stretch>
        </p:blipFill>
        <p:spPr bwMode="auto">
          <a:xfrm>
            <a:off x="6183580" y="560243"/>
            <a:ext cx="5214258" cy="1361064"/>
          </a:xfrm>
          <a:prstGeom prst="rect">
            <a:avLst/>
          </a:prstGeom>
          <a:noFill/>
          <a:ln>
            <a:noFill/>
          </a:ln>
        </p:spPr>
      </p:pic>
      <p:sp>
        <p:nvSpPr>
          <p:cNvPr id="5" name="TextBox 4"/>
          <p:cNvSpPr txBox="1"/>
          <p:nvPr/>
        </p:nvSpPr>
        <p:spPr>
          <a:xfrm>
            <a:off x="8790709" y="6483927"/>
            <a:ext cx="3127663" cy="276999"/>
          </a:xfrm>
          <a:prstGeom prst="rect">
            <a:avLst/>
          </a:prstGeom>
          <a:noFill/>
        </p:spPr>
        <p:txBody>
          <a:bodyPr wrap="square" rtlCol="0">
            <a:spAutoFit/>
          </a:bodyPr>
          <a:lstStyle/>
          <a:p>
            <a:r>
              <a:rPr lang="nl-NL" sz="1200" dirty="0">
                <a:solidFill>
                  <a:srgbClr val="C00000"/>
                </a:solidFill>
              </a:rPr>
              <a:t>Vereniging voor Belastingwetenschap 2020</a:t>
            </a:r>
            <a:endParaRPr lang="en-US" sz="1200" dirty="0">
              <a:solidFill>
                <a:srgbClr val="C00000"/>
              </a:solidFill>
            </a:endParaRPr>
          </a:p>
        </p:txBody>
      </p:sp>
      <p:sp>
        <p:nvSpPr>
          <p:cNvPr id="7" name="Footer Placeholder 6"/>
          <p:cNvSpPr>
            <a:spLocks noGrp="1"/>
          </p:cNvSpPr>
          <p:nvPr>
            <p:ph type="ftr" sz="quarter" idx="11"/>
          </p:nvPr>
        </p:nvSpPr>
        <p:spPr/>
        <p:txBody>
          <a:bodyPr/>
          <a:lstStyle/>
          <a:p>
            <a:endParaRPr lang="en-US" dirty="0"/>
          </a:p>
        </p:txBody>
      </p:sp>
      <p:pic>
        <p:nvPicPr>
          <p:cNvPr id="8" name="Afbeelding 1" descr="vvBw logo web compact.png"/>
          <p:cNvPicPr/>
          <p:nvPr/>
        </p:nvPicPr>
        <p:blipFill>
          <a:blip r:embed="rId4"/>
          <a:stretch>
            <a:fillRect/>
          </a:stretch>
        </p:blipFill>
        <p:spPr>
          <a:xfrm>
            <a:off x="529937" y="247505"/>
            <a:ext cx="2743199" cy="1673802"/>
          </a:xfrm>
          <a:prstGeom prst="rect">
            <a:avLst/>
          </a:prstGeom>
        </p:spPr>
      </p:pic>
    </p:spTree>
    <p:extLst>
      <p:ext uri="{BB962C8B-B14F-4D97-AF65-F5344CB8AC3E}">
        <p14:creationId xmlns:p14="http://schemas.microsoft.com/office/powerpoint/2010/main" val="1504323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0577" y="168677"/>
            <a:ext cx="9144000" cy="1526958"/>
          </a:xfrm>
        </p:spPr>
        <p:txBody>
          <a:bodyPr>
            <a:normAutofit fontScale="90000"/>
          </a:bodyPr>
          <a:lstStyle/>
          <a:p>
            <a:r>
              <a:rPr lang="nl-NL" b="1" dirty="0">
                <a:solidFill>
                  <a:srgbClr val="C00000"/>
                </a:solidFill>
              </a:rPr>
              <a:t>BEVINDINGEN ONDERNEMERSFACILITEITEN</a:t>
            </a:r>
          </a:p>
        </p:txBody>
      </p:sp>
      <p:sp>
        <p:nvSpPr>
          <p:cNvPr id="3" name="Subtitle 2"/>
          <p:cNvSpPr>
            <a:spLocks noGrp="1"/>
          </p:cNvSpPr>
          <p:nvPr>
            <p:ph type="subTitle" idx="1"/>
          </p:nvPr>
        </p:nvSpPr>
        <p:spPr>
          <a:xfrm>
            <a:off x="533400" y="1899822"/>
            <a:ext cx="9068734" cy="3923168"/>
          </a:xfrm>
        </p:spPr>
        <p:txBody>
          <a:bodyPr>
            <a:noAutofit/>
          </a:bodyPr>
          <a:lstStyle/>
          <a:p>
            <a:pPr marL="342900" indent="-342900" algn="l">
              <a:buFont typeface="Arial" panose="020B0604020202020204" pitchFamily="34" charset="0"/>
              <a:buChar char="•"/>
            </a:pPr>
            <a:r>
              <a:rPr lang="nl-NL" b="1" dirty="0"/>
              <a:t>IBO ZZP: “</a:t>
            </a:r>
            <a:r>
              <a:rPr lang="nl-NL" b="1" i="1" dirty="0"/>
              <a:t>De fiscale ondernemersfaciliteiten dragen nu niet allemaal effectief bij aan de doelen die met de instrumenten worden nagestreefd (zoals innovatie en creatie van werkgelegenheid) en verstoren de arbeidsmarkt. … Fiscale faciliteiten bieden in dat geval ook inkomensondersteuning, maar voor dat doeleinde is de inzet weinig gericht</a:t>
            </a:r>
            <a:r>
              <a:rPr lang="nl-NL" b="1" dirty="0"/>
              <a:t>.”</a:t>
            </a:r>
          </a:p>
          <a:p>
            <a:pPr marL="342900" indent="-342900" algn="l">
              <a:buFont typeface="Arial" panose="020B0604020202020204" pitchFamily="34" charset="0"/>
              <a:buChar char="•"/>
            </a:pPr>
            <a:r>
              <a:rPr lang="nl-NL" b="1" dirty="0"/>
              <a:t>SEO evaluatie fiscale ondernemersregelingen: “</a:t>
            </a:r>
            <a:r>
              <a:rPr lang="nl-NL" b="1" i="1" dirty="0"/>
              <a:t>Op basis van een internationale vergelijking kent Nederland relatief weinig bedrijven die doorgroeien of als snel groeiende, innovatieve bedrijven aangemerkt kunnen worden.</a:t>
            </a:r>
            <a:r>
              <a:rPr lang="nl-NL" b="1" dirty="0"/>
              <a:t>” </a:t>
            </a:r>
          </a:p>
          <a:p>
            <a:pPr marL="342900" indent="-342900" algn="l">
              <a:buFont typeface="Arial" panose="020B0604020202020204" pitchFamily="34" charset="0"/>
              <a:buChar char="•"/>
            </a:pPr>
            <a:r>
              <a:rPr lang="nl-NL" b="1" dirty="0"/>
              <a:t>Commissie regulering van werk: “</a:t>
            </a:r>
            <a:r>
              <a:rPr lang="nl-NL" b="1" i="1" dirty="0"/>
              <a:t>streven naar uniforme belasting van verschillende vormen van arbeid</a:t>
            </a:r>
            <a:r>
              <a:rPr lang="nl-NL" b="1" dirty="0"/>
              <a:t>”</a:t>
            </a:r>
          </a:p>
          <a:p>
            <a:endParaRPr lang="nl-NL" sz="2000" dirty="0"/>
          </a:p>
        </p:txBody>
      </p:sp>
      <p:pic>
        <p:nvPicPr>
          <p:cNvPr id="4" name="Afbeelding 1" descr="vvBw logo web compact.png"/>
          <p:cNvPicPr/>
          <p:nvPr/>
        </p:nvPicPr>
        <p:blipFill>
          <a:blip r:embed="rId2"/>
          <a:stretch>
            <a:fillRect/>
          </a:stretch>
        </p:blipFill>
        <p:spPr>
          <a:xfrm>
            <a:off x="9971809" y="5682961"/>
            <a:ext cx="1686791" cy="936047"/>
          </a:xfrm>
          <a:prstGeom prst="rect">
            <a:avLst/>
          </a:prstGeom>
        </p:spPr>
      </p:pic>
    </p:spTree>
    <p:extLst>
      <p:ext uri="{BB962C8B-B14F-4D97-AF65-F5344CB8AC3E}">
        <p14:creationId xmlns:p14="http://schemas.microsoft.com/office/powerpoint/2010/main" val="3672858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895" y="493663"/>
            <a:ext cx="9144000" cy="1793359"/>
          </a:xfrm>
        </p:spPr>
        <p:txBody>
          <a:bodyPr/>
          <a:lstStyle/>
          <a:p>
            <a:r>
              <a:rPr lang="nl-NL" b="1" dirty="0">
                <a:solidFill>
                  <a:srgbClr val="C00000"/>
                </a:solidFill>
              </a:rPr>
              <a:t>WAAROM ZIJN WE ER OOIT AAN BEGONNEN? </a:t>
            </a:r>
          </a:p>
        </p:txBody>
      </p:sp>
      <p:sp>
        <p:nvSpPr>
          <p:cNvPr id="3" name="Subtitle 2"/>
          <p:cNvSpPr>
            <a:spLocks noGrp="1"/>
          </p:cNvSpPr>
          <p:nvPr>
            <p:ph type="subTitle" idx="1"/>
          </p:nvPr>
        </p:nvSpPr>
        <p:spPr>
          <a:xfrm>
            <a:off x="827809" y="2698811"/>
            <a:ext cx="9144000" cy="2450999"/>
          </a:xfrm>
        </p:spPr>
        <p:txBody>
          <a:bodyPr>
            <a:normAutofit lnSpcReduction="10000"/>
          </a:bodyPr>
          <a:lstStyle/>
          <a:p>
            <a:pPr marL="342900" indent="-342900" algn="l">
              <a:buFont typeface="Arial" panose="020B0604020202020204" pitchFamily="34" charset="0"/>
              <a:buChar char="•"/>
            </a:pPr>
            <a:r>
              <a:rPr lang="nl-NL" sz="2800" b="1" dirty="0"/>
              <a:t>Streven naar een </a:t>
            </a:r>
            <a:r>
              <a:rPr lang="nl-NL" sz="2800" b="1" i="1" dirty="0" err="1"/>
              <a:t>entrepreneurial</a:t>
            </a:r>
            <a:r>
              <a:rPr lang="nl-NL" sz="2800" b="1" i="1" dirty="0"/>
              <a:t> society </a:t>
            </a:r>
          </a:p>
          <a:p>
            <a:pPr marL="342900" indent="-342900" algn="l">
              <a:buFont typeface="Arial" panose="020B0604020202020204" pitchFamily="34" charset="0"/>
              <a:buChar char="•"/>
            </a:pPr>
            <a:r>
              <a:rPr lang="nl-NL" sz="2800" b="1" dirty="0"/>
              <a:t>Welvaart</a:t>
            </a:r>
          </a:p>
          <a:p>
            <a:pPr marL="342900" indent="-342900" algn="l">
              <a:buFont typeface="Arial" panose="020B0604020202020204" pitchFamily="34" charset="0"/>
              <a:buChar char="•"/>
            </a:pPr>
            <a:r>
              <a:rPr lang="nl-NL" sz="2800" b="1" dirty="0"/>
              <a:t>Werkgelegenheid </a:t>
            </a:r>
          </a:p>
          <a:p>
            <a:pPr marL="342900" indent="-342900" algn="l">
              <a:buFont typeface="Arial" panose="020B0604020202020204" pitchFamily="34" charset="0"/>
              <a:buChar char="•"/>
            </a:pPr>
            <a:r>
              <a:rPr lang="nl-NL" sz="2800" b="1" dirty="0"/>
              <a:t>Innovatie</a:t>
            </a:r>
          </a:p>
          <a:p>
            <a:pPr marL="342900" indent="-342900" algn="l">
              <a:buFont typeface="Arial" panose="020B0604020202020204" pitchFamily="34" charset="0"/>
              <a:buChar char="•"/>
            </a:pPr>
            <a:r>
              <a:rPr lang="nl-NL" sz="2800" b="1" dirty="0"/>
              <a:t>Inclusieve samenleving</a:t>
            </a:r>
          </a:p>
          <a:p>
            <a:pPr marL="342900" indent="-342900" algn="l">
              <a:buFont typeface="Arial" panose="020B0604020202020204" pitchFamily="34" charset="0"/>
              <a:buChar char="•"/>
            </a:pPr>
            <a:endParaRPr lang="nl-NL" sz="2000" dirty="0"/>
          </a:p>
        </p:txBody>
      </p:sp>
      <p:pic>
        <p:nvPicPr>
          <p:cNvPr id="4" name="Afbeelding 1" descr="vvBw logo web compact.png"/>
          <p:cNvPicPr/>
          <p:nvPr/>
        </p:nvPicPr>
        <p:blipFill>
          <a:blip r:embed="rId2"/>
          <a:stretch>
            <a:fillRect/>
          </a:stretch>
        </p:blipFill>
        <p:spPr>
          <a:xfrm>
            <a:off x="9971809" y="5682961"/>
            <a:ext cx="1686791" cy="936047"/>
          </a:xfrm>
          <a:prstGeom prst="rect">
            <a:avLst/>
          </a:prstGeom>
        </p:spPr>
      </p:pic>
    </p:spTree>
    <p:extLst>
      <p:ext uri="{BB962C8B-B14F-4D97-AF65-F5344CB8AC3E}">
        <p14:creationId xmlns:p14="http://schemas.microsoft.com/office/powerpoint/2010/main" val="1564546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895" y="611468"/>
            <a:ext cx="9144000" cy="957496"/>
          </a:xfrm>
        </p:spPr>
        <p:txBody>
          <a:bodyPr/>
          <a:lstStyle/>
          <a:p>
            <a:r>
              <a:rPr lang="nl-NL" b="1" dirty="0">
                <a:solidFill>
                  <a:srgbClr val="C00000"/>
                </a:solidFill>
              </a:rPr>
              <a:t>WAT IS DE TREND?</a:t>
            </a:r>
          </a:p>
        </p:txBody>
      </p:sp>
      <p:sp>
        <p:nvSpPr>
          <p:cNvPr id="3" name="Subtitle 2"/>
          <p:cNvSpPr>
            <a:spLocks noGrp="1"/>
          </p:cNvSpPr>
          <p:nvPr>
            <p:ph type="subTitle" idx="1"/>
          </p:nvPr>
        </p:nvSpPr>
        <p:spPr>
          <a:xfrm>
            <a:off x="827809" y="2343705"/>
            <a:ext cx="9144000" cy="3468064"/>
          </a:xfrm>
        </p:spPr>
        <p:txBody>
          <a:bodyPr>
            <a:normAutofit lnSpcReduction="10000"/>
          </a:bodyPr>
          <a:lstStyle/>
          <a:p>
            <a:pPr marL="342900" indent="-342900" algn="l">
              <a:buFont typeface="Arial" panose="020B0604020202020204" pitchFamily="34" charset="0"/>
              <a:buChar char="•"/>
            </a:pPr>
            <a:r>
              <a:rPr lang="nl-NL" b="1" dirty="0"/>
              <a:t>De veranderingen op de arbeidsmarkt gaan snel. Werk is aan het veranderen, qua inhoud en organisatie. </a:t>
            </a:r>
            <a:endParaRPr lang="nl-NL" sz="2000" b="1" dirty="0"/>
          </a:p>
          <a:p>
            <a:pPr marL="342900" indent="-342900" algn="l">
              <a:buFont typeface="Arial" panose="020B0604020202020204" pitchFamily="34" charset="0"/>
              <a:buChar char="•"/>
            </a:pPr>
            <a:r>
              <a:rPr lang="nl-NL" b="1" dirty="0"/>
              <a:t>Aanbodzijde wordt flexibel: Mensen kiezen er bewust voor om zich minder te binden door in een flexibele vorm arbeid aan te bieden. Vraagzijde wordt flexibel: Bedrijven kiezen ervoor om (een deel van) de arbeid te laten verrichten door een flexibele schil. </a:t>
            </a:r>
          </a:p>
          <a:p>
            <a:pPr marL="342900" indent="-342900" algn="l">
              <a:buFont typeface="Arial" panose="020B0604020202020204" pitchFamily="34" charset="0"/>
              <a:buChar char="•"/>
            </a:pPr>
            <a:r>
              <a:rPr lang="nl-NL" b="1" dirty="0"/>
              <a:t>Echter, het valt niet te ontkennen dat ook de fiscaliteit een belangrijke rol heeft gespeeld bij de flexibilisering van arbeid. </a:t>
            </a:r>
          </a:p>
          <a:p>
            <a:pPr marL="342900" indent="-342900" algn="l">
              <a:buFont typeface="Arial" panose="020B0604020202020204" pitchFamily="34" charset="0"/>
              <a:buChar char="•"/>
            </a:pPr>
            <a:r>
              <a:rPr lang="nl-NL" b="1" dirty="0"/>
              <a:t>De huidige fiscale voordelen die zijn verbonden aan zelfstandig ondernemerschap komen terecht bij zowel vraag- als aanbodzijde.</a:t>
            </a:r>
            <a:endParaRPr lang="nl-NL" sz="2000" b="1" dirty="0"/>
          </a:p>
        </p:txBody>
      </p:sp>
      <p:pic>
        <p:nvPicPr>
          <p:cNvPr id="4" name="Afbeelding 1" descr="vvBw logo web compact.png"/>
          <p:cNvPicPr/>
          <p:nvPr/>
        </p:nvPicPr>
        <p:blipFill>
          <a:blip r:embed="rId2"/>
          <a:stretch>
            <a:fillRect/>
          </a:stretch>
        </p:blipFill>
        <p:spPr>
          <a:xfrm>
            <a:off x="9971809" y="5682961"/>
            <a:ext cx="1686791" cy="936047"/>
          </a:xfrm>
          <a:prstGeom prst="rect">
            <a:avLst/>
          </a:prstGeom>
        </p:spPr>
      </p:pic>
    </p:spTree>
    <p:extLst>
      <p:ext uri="{BB962C8B-B14F-4D97-AF65-F5344CB8AC3E}">
        <p14:creationId xmlns:p14="http://schemas.microsoft.com/office/powerpoint/2010/main" val="2912142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895" y="611468"/>
            <a:ext cx="9144000" cy="957496"/>
          </a:xfrm>
        </p:spPr>
        <p:txBody>
          <a:bodyPr>
            <a:normAutofit fontScale="90000"/>
          </a:bodyPr>
          <a:lstStyle/>
          <a:p>
            <a:r>
              <a:rPr lang="nl-NL" b="1" dirty="0">
                <a:solidFill>
                  <a:srgbClr val="C00000"/>
                </a:solidFill>
              </a:rPr>
              <a:t>GROOT ONDERHOUD NOODZAKELIJK</a:t>
            </a:r>
          </a:p>
        </p:txBody>
      </p:sp>
      <p:sp>
        <p:nvSpPr>
          <p:cNvPr id="3" name="Subtitle 2"/>
          <p:cNvSpPr>
            <a:spLocks noGrp="1"/>
          </p:cNvSpPr>
          <p:nvPr>
            <p:ph type="subTitle" idx="1"/>
          </p:nvPr>
        </p:nvSpPr>
        <p:spPr>
          <a:xfrm>
            <a:off x="827809" y="1802166"/>
            <a:ext cx="9144000" cy="4714043"/>
          </a:xfrm>
        </p:spPr>
        <p:txBody>
          <a:bodyPr>
            <a:normAutofit fontScale="92500"/>
          </a:bodyPr>
          <a:lstStyle/>
          <a:p>
            <a:pPr marL="342900" indent="-342900" algn="l">
              <a:buFont typeface="Arial" panose="020B0604020202020204" pitchFamily="34" charset="0"/>
              <a:buChar char="•"/>
            </a:pPr>
            <a:r>
              <a:rPr lang="nl-NL" b="1" dirty="0"/>
              <a:t>Zelfstandig werken is niet hetzelfde als zelfstandig ondernemen.</a:t>
            </a:r>
          </a:p>
          <a:p>
            <a:pPr marL="800100" lvl="1" indent="-342900" algn="l">
              <a:buFont typeface="Arial" panose="020B0604020202020204" pitchFamily="34" charset="0"/>
              <a:buChar char="•"/>
            </a:pPr>
            <a:r>
              <a:rPr lang="nl-NL" sz="2400" b="1" dirty="0"/>
              <a:t>Zelfstandig werken kan worden gezien als het aanbieden van arbeid buiten dienstverband. </a:t>
            </a:r>
          </a:p>
          <a:p>
            <a:pPr marL="800100" lvl="1" indent="-342900" algn="l">
              <a:buFont typeface="Arial" panose="020B0604020202020204" pitchFamily="34" charset="0"/>
              <a:buChar char="•"/>
            </a:pPr>
            <a:r>
              <a:rPr lang="nl-NL" sz="2400" b="1" dirty="0"/>
              <a:t>Zelfstandig ondernemen betekent kansen zien en benutten, innoveren, risico’s nemen en zo waarde creëren voor jezelf (materieel en immaterieel) en voor anderen (werknemers, klanten, </a:t>
            </a:r>
            <a:r>
              <a:rPr lang="nl-NL" sz="2400" b="1" dirty="0" err="1"/>
              <a:t>etc</a:t>
            </a:r>
            <a:r>
              <a:rPr lang="nl-NL" sz="2400" b="1" dirty="0"/>
              <a:t>). </a:t>
            </a:r>
          </a:p>
          <a:p>
            <a:pPr marL="342900" indent="-342900" algn="l">
              <a:buFont typeface="Arial" panose="020B0604020202020204" pitchFamily="34" charset="0"/>
              <a:buChar char="•"/>
            </a:pPr>
            <a:r>
              <a:rPr lang="nl-NL" b="1" dirty="0"/>
              <a:t>In Nederland zetten we daarom sinds het einde van de tweede wereldoorlog beleidsmatig in op ondernemerschap. Dankzij dit beleid zijn we van een economie die behoorde tot een van de minst presterende in Europa opgeklommen naar de top van Europa en de wereld met alle positieve welvaartsgevolgen voor onze brede maatschappij van dien.</a:t>
            </a:r>
          </a:p>
          <a:p>
            <a:pPr marL="342900" indent="-342900" algn="l">
              <a:buFont typeface="Arial" panose="020B0604020202020204" pitchFamily="34" charset="0"/>
              <a:buChar char="•"/>
            </a:pPr>
            <a:r>
              <a:rPr lang="nl-NL" b="1" dirty="0"/>
              <a:t>De fiscale ondernemersfaciliteiten zijn derhalve van groot belang voor onze mate van welvaart, maar staan onder grote (budgettaire en publieke) druk.</a:t>
            </a:r>
          </a:p>
          <a:p>
            <a:pPr marL="342900" indent="-342900" algn="l">
              <a:buFont typeface="Arial" panose="020B0604020202020204" pitchFamily="34" charset="0"/>
              <a:buChar char="•"/>
            </a:pPr>
            <a:endParaRPr lang="nl-NL" sz="2000" dirty="0"/>
          </a:p>
        </p:txBody>
      </p:sp>
      <p:pic>
        <p:nvPicPr>
          <p:cNvPr id="4" name="Afbeelding 1" descr="vvBw logo web compact.png"/>
          <p:cNvPicPr/>
          <p:nvPr/>
        </p:nvPicPr>
        <p:blipFill>
          <a:blip r:embed="rId2"/>
          <a:stretch>
            <a:fillRect/>
          </a:stretch>
        </p:blipFill>
        <p:spPr>
          <a:xfrm>
            <a:off x="9971809" y="5682961"/>
            <a:ext cx="1686791" cy="936047"/>
          </a:xfrm>
          <a:prstGeom prst="rect">
            <a:avLst/>
          </a:prstGeom>
        </p:spPr>
      </p:pic>
    </p:spTree>
    <p:extLst>
      <p:ext uri="{BB962C8B-B14F-4D97-AF65-F5344CB8AC3E}">
        <p14:creationId xmlns:p14="http://schemas.microsoft.com/office/powerpoint/2010/main" val="715355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809" y="239697"/>
            <a:ext cx="9094086" cy="917035"/>
          </a:xfrm>
        </p:spPr>
        <p:txBody>
          <a:bodyPr>
            <a:normAutofit/>
          </a:bodyPr>
          <a:lstStyle/>
          <a:p>
            <a:r>
              <a:rPr lang="nl-NL" b="1" dirty="0">
                <a:solidFill>
                  <a:srgbClr val="C00000"/>
                </a:solidFill>
              </a:rPr>
              <a:t>DENKRICHTING</a:t>
            </a:r>
          </a:p>
        </p:txBody>
      </p:sp>
      <p:sp>
        <p:nvSpPr>
          <p:cNvPr id="3" name="Subtitle 2"/>
          <p:cNvSpPr>
            <a:spLocks noGrp="1"/>
          </p:cNvSpPr>
          <p:nvPr>
            <p:ph type="subTitle" idx="1"/>
          </p:nvPr>
        </p:nvSpPr>
        <p:spPr>
          <a:xfrm>
            <a:off x="827809" y="1621772"/>
            <a:ext cx="9144000" cy="4532196"/>
          </a:xfrm>
        </p:spPr>
        <p:txBody>
          <a:bodyPr>
            <a:normAutofit lnSpcReduction="10000"/>
          </a:bodyPr>
          <a:lstStyle/>
          <a:p>
            <a:pPr marL="342900" indent="-342900" algn="l">
              <a:buFont typeface="Arial" panose="020B0604020202020204" pitchFamily="34" charset="0"/>
              <a:buChar char="•"/>
            </a:pPr>
            <a:r>
              <a:rPr lang="nl-NL" sz="2000" b="1" dirty="0"/>
              <a:t>Beter richten van bestaande ondernemersfaciliteiten, passend bij de economische en maatschappelijke toevoegde waarde. </a:t>
            </a:r>
          </a:p>
          <a:p>
            <a:pPr marL="342900" indent="-342900" algn="l">
              <a:buFont typeface="Arial" panose="020B0604020202020204" pitchFamily="34" charset="0"/>
              <a:buChar char="•"/>
            </a:pPr>
            <a:r>
              <a:rPr lang="nl-NL" sz="2000" b="1" dirty="0"/>
              <a:t>Onderscheid tussen zelfstandig werkenden en zelfstandig ondernemers.</a:t>
            </a:r>
          </a:p>
          <a:p>
            <a:pPr marL="800100" lvl="1" indent="-342900" algn="l">
              <a:buFont typeface="Arial" panose="020B0604020202020204" pitchFamily="34" charset="0"/>
              <a:buChar char="•"/>
            </a:pPr>
            <a:r>
              <a:rPr lang="nl-NL" b="1" dirty="0"/>
              <a:t>Zelfstandig werkenden krijgen een faciliteit passend bij de mate waarin ondernemersrisico wordt gelopen. Zij ontberen een aantal sociale zekerheden die werknemers wel hebben (pensioen en inkomensonzekerheid) waarvoor een gerichte aftrekpost blijft bestaan</a:t>
            </a:r>
          </a:p>
          <a:p>
            <a:pPr marL="800100" lvl="1" indent="-342900" algn="l">
              <a:buFont typeface="Arial" panose="020B0604020202020204" pitchFamily="34" charset="0"/>
              <a:buChar char="•"/>
            </a:pPr>
            <a:r>
              <a:rPr lang="nl-NL" b="1" dirty="0"/>
              <a:t>Zelfstandig ondernemers kennen een vergelijkbaar sociale zekerheidsrisico maar een groter ondernemersrisico waarvoor een hogere faciliteit kan worden geboden.</a:t>
            </a:r>
          </a:p>
          <a:p>
            <a:pPr marL="342900" indent="-342900" algn="l">
              <a:buFont typeface="Arial" panose="020B0604020202020204" pitchFamily="34" charset="0"/>
              <a:buChar char="•"/>
            </a:pPr>
            <a:r>
              <a:rPr lang="nl-NL" sz="2000" b="1" dirty="0"/>
              <a:t>Aandachtspunten</a:t>
            </a:r>
          </a:p>
          <a:p>
            <a:pPr marL="800100" lvl="1" indent="-342900" algn="l">
              <a:buFont typeface="Arial" panose="020B0604020202020204" pitchFamily="34" charset="0"/>
              <a:buChar char="•"/>
            </a:pPr>
            <a:r>
              <a:rPr lang="nl-NL" b="1" dirty="0"/>
              <a:t>Toegang tot de faciliteiten: inkomen / kapitaalcomponent / werkgeverschap / innovatie / groei</a:t>
            </a:r>
          </a:p>
          <a:p>
            <a:pPr marL="800100" lvl="1" indent="-342900" algn="l">
              <a:buFont typeface="Arial" panose="020B0604020202020204" pitchFamily="34" charset="0"/>
              <a:buChar char="•"/>
            </a:pPr>
            <a:r>
              <a:rPr lang="nl-NL" b="1" dirty="0"/>
              <a:t>Tempo en maatvoering voor invoering</a:t>
            </a:r>
          </a:p>
          <a:p>
            <a:pPr marL="800100" lvl="1" indent="-342900" algn="l">
              <a:buFont typeface="Arial" panose="020B0604020202020204" pitchFamily="34" charset="0"/>
              <a:buChar char="•"/>
            </a:pPr>
            <a:r>
              <a:rPr lang="nl-NL" b="1" dirty="0"/>
              <a:t>Uitvoeringsaspecten</a:t>
            </a:r>
          </a:p>
          <a:p>
            <a:pPr marL="800100" lvl="1" indent="-342900" algn="l">
              <a:buFont typeface="Arial" panose="020B0604020202020204" pitchFamily="34" charset="0"/>
              <a:buChar char="•"/>
            </a:pPr>
            <a:endParaRPr lang="nl-NL" sz="1600" dirty="0"/>
          </a:p>
        </p:txBody>
      </p:sp>
      <p:pic>
        <p:nvPicPr>
          <p:cNvPr id="4" name="Afbeelding 1" descr="vvBw logo web compact.png"/>
          <p:cNvPicPr/>
          <p:nvPr/>
        </p:nvPicPr>
        <p:blipFill>
          <a:blip r:embed="rId2"/>
          <a:stretch>
            <a:fillRect/>
          </a:stretch>
        </p:blipFill>
        <p:spPr>
          <a:xfrm>
            <a:off x="9971809" y="5682961"/>
            <a:ext cx="1686791" cy="936047"/>
          </a:xfrm>
          <a:prstGeom prst="rect">
            <a:avLst/>
          </a:prstGeom>
        </p:spPr>
      </p:pic>
    </p:spTree>
    <p:extLst>
      <p:ext uri="{BB962C8B-B14F-4D97-AF65-F5344CB8AC3E}">
        <p14:creationId xmlns:p14="http://schemas.microsoft.com/office/powerpoint/2010/main" val="2982141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884ED09138F248BBF92AB70F02C412" ma:contentTypeVersion="10" ma:contentTypeDescription="Create a new document." ma:contentTypeScope="" ma:versionID="43e5f7e98d3a1c6fdb791cf885d6365d">
  <xsd:schema xmlns:xsd="http://www.w3.org/2001/XMLSchema" xmlns:xs="http://www.w3.org/2001/XMLSchema" xmlns:p="http://schemas.microsoft.com/office/2006/metadata/properties" xmlns:ns3="90706265-bff7-4ce4-9827-9acbe5dbfd33" targetNamespace="http://schemas.microsoft.com/office/2006/metadata/properties" ma:root="true" ma:fieldsID="8bb10177a399a541be0223c97842a39d" ns3:_="">
    <xsd:import namespace="90706265-bff7-4ce4-9827-9acbe5dbfd3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706265-bff7-4ce4-9827-9acbe5dbfd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B96D686-0BBA-4966-8CC4-90AE2CDDC9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706265-bff7-4ce4-9827-9acbe5dbfd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AED4CE-D9D1-438E-95C4-421407D01142}">
  <ds:schemaRefs>
    <ds:schemaRef ds:uri="http://schemas.microsoft.com/sharepoint/v3/contenttype/forms"/>
  </ds:schemaRefs>
</ds:datastoreItem>
</file>

<file path=customXml/itemProps3.xml><?xml version="1.0" encoding="utf-8"?>
<ds:datastoreItem xmlns:ds="http://schemas.openxmlformats.org/officeDocument/2006/customXml" ds:itemID="{0119B792-5A84-46CD-85C2-BF524FB1399B}">
  <ds:schemaRefs>
    <ds:schemaRef ds:uri="http://schemas.microsoft.com/office/2006/documentManagement/types"/>
    <ds:schemaRef ds:uri="http://purl.org/dc/terms/"/>
    <ds:schemaRef ds:uri="http://purl.org/dc/elements/1.1/"/>
    <ds:schemaRef ds:uri="http://purl.org/dc/dcmitype/"/>
    <ds:schemaRef ds:uri="http://schemas.openxmlformats.org/package/2006/metadata/core-properties"/>
    <ds:schemaRef ds:uri="http://www.w3.org/XML/1998/namespace"/>
    <ds:schemaRef ds:uri="http://schemas.microsoft.com/office/2006/metadata/properties"/>
    <ds:schemaRef ds:uri="http://schemas.microsoft.com/office/infopath/2007/PartnerControls"/>
    <ds:schemaRef ds:uri="90706265-bff7-4ce4-9827-9acbe5dbfd33"/>
  </ds:schemaRefs>
</ds:datastoreItem>
</file>

<file path=docProps/app.xml><?xml version="1.0" encoding="utf-8"?>
<Properties xmlns="http://schemas.openxmlformats.org/officeDocument/2006/extended-properties" xmlns:vt="http://schemas.openxmlformats.org/officeDocument/2006/docPropsVTypes">
  <TotalTime>202</TotalTime>
  <Words>485</Words>
  <Application>Microsoft Office PowerPoint</Application>
  <PresentationFormat>Widescreen</PresentationFormat>
  <Paragraphs>39</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vt:lpstr>
      <vt:lpstr>BEVINDINGEN ONDERNEMERSFACILITEITEN</vt:lpstr>
      <vt:lpstr>WAAROM ZIJN WE ER OOIT AAN BEGONNEN? </vt:lpstr>
      <vt:lpstr>WAT IS DE TREND?</vt:lpstr>
      <vt:lpstr>GROOT ONDERHOUD NOODZAKELIJK</vt:lpstr>
      <vt:lpstr>DENKRICHTING</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van der Hoeven, Carina (NL - Rotterdam)</dc:creator>
  <cp:lastModifiedBy>Carina van der Hoeven</cp:lastModifiedBy>
  <cp:revision>19</cp:revision>
  <cp:lastPrinted>2015-03-13T10:20:43Z</cp:lastPrinted>
  <dcterms:created xsi:type="dcterms:W3CDTF">2015-03-13T10:19:41Z</dcterms:created>
  <dcterms:modified xsi:type="dcterms:W3CDTF">2020-09-10T09:05:57Z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0x0101008C884ED09138F248BBF92AB70F02C412</vt:lpwstr>
  </property>
</Properties>
</file>