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1" r:id="rId3"/>
    <p:sldMasterId id="2147483691" r:id="rId4"/>
    <p:sldMasterId id="2147483701" r:id="rId5"/>
    <p:sldMasterId id="2147483711" r:id="rId6"/>
    <p:sldMasterId id="2147483721" r:id="rId7"/>
  </p:sldMasterIdLst>
  <p:notesMasterIdLst>
    <p:notesMasterId r:id="rId20"/>
  </p:notesMasterIdLst>
  <p:sldIdLst>
    <p:sldId id="256" r:id="rId8"/>
    <p:sldId id="320" r:id="rId9"/>
    <p:sldId id="326" r:id="rId10"/>
    <p:sldId id="323" r:id="rId11"/>
    <p:sldId id="327" r:id="rId12"/>
    <p:sldId id="333" r:id="rId13"/>
    <p:sldId id="334" r:id="rId14"/>
    <p:sldId id="322" r:id="rId15"/>
    <p:sldId id="321" r:id="rId16"/>
    <p:sldId id="331" r:id="rId17"/>
    <p:sldId id="332" r:id="rId18"/>
    <p:sldId id="325" r:id="rId19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9" autoAdjust="0"/>
    <p:restoredTop sz="83313" autoAdjust="0"/>
  </p:normalViewPr>
  <p:slideViewPr>
    <p:cSldViewPr snapToGrid="0">
      <p:cViewPr varScale="1">
        <p:scale>
          <a:sx n="88" d="100"/>
          <a:sy n="88" d="100"/>
        </p:scale>
        <p:origin x="630" y="84"/>
      </p:cViewPr>
      <p:guideLst/>
    </p:cSldViewPr>
  </p:slideViewPr>
  <p:outlineViewPr>
    <p:cViewPr>
      <p:scale>
        <a:sx n="33" d="100"/>
        <a:sy n="33" d="100"/>
      </p:scale>
      <p:origin x="0" y="-57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4E5B1-C14F-4F1D-A182-3257CCE0F0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09766D-1DF1-426B-90C8-23DC057D6335}">
      <dgm:prSet/>
      <dgm:spPr/>
      <dgm:t>
        <a:bodyPr/>
        <a:lstStyle/>
        <a:p>
          <a:r>
            <a:rPr lang="nl-NL" dirty="0"/>
            <a:t>1.	De voordelen uit eigen woning worden bij een eigenwoningwaarde van:</a:t>
          </a:r>
          <a:endParaRPr lang="en-US" dirty="0"/>
        </a:p>
      </dgm:t>
    </dgm:pt>
    <dgm:pt modelId="{DD85616E-C602-412D-9BDF-FCF150B19581}" type="parTrans" cxnId="{E342D8D1-4AB7-40B3-B7E7-1334AAA333DE}">
      <dgm:prSet/>
      <dgm:spPr/>
      <dgm:t>
        <a:bodyPr/>
        <a:lstStyle/>
        <a:p>
          <a:endParaRPr lang="en-US"/>
        </a:p>
      </dgm:t>
    </dgm:pt>
    <dgm:pt modelId="{688DE9F1-E5E2-4338-8776-E8A0A11FD152}" type="sibTrans" cxnId="{E342D8D1-4AB7-40B3-B7E7-1334AAA333DE}">
      <dgm:prSet/>
      <dgm:spPr/>
      <dgm:t>
        <a:bodyPr/>
        <a:lstStyle/>
        <a:p>
          <a:endParaRPr lang="en-US"/>
        </a:p>
      </dgm:t>
    </dgm:pt>
    <dgm:pt modelId="{8BF92FAB-3B49-4A20-AC2F-A6AC2209D0B3}">
      <dgm:prSet/>
      <dgm:spPr/>
      <dgm:t>
        <a:bodyPr/>
        <a:lstStyle/>
        <a:p>
          <a:r>
            <a:rPr lang="nl-NL" dirty="0"/>
            <a:t>meer dan                 maar niet meer dan      	 op jaarbasis             </a:t>
          </a:r>
          <a:endParaRPr lang="en-US" dirty="0"/>
        </a:p>
      </dgm:t>
    </dgm:pt>
    <dgm:pt modelId="{B13671B5-CEE0-4E8C-A771-EBA26AAC3E28}" type="parTrans" cxnId="{3B3A2CC5-1F11-41DB-A244-3A5581D6015A}">
      <dgm:prSet/>
      <dgm:spPr/>
      <dgm:t>
        <a:bodyPr/>
        <a:lstStyle/>
        <a:p>
          <a:endParaRPr lang="en-US"/>
        </a:p>
      </dgm:t>
    </dgm:pt>
    <dgm:pt modelId="{055B4372-33ED-46C2-96E4-E3B99CAEA0D0}" type="sibTrans" cxnId="{3B3A2CC5-1F11-41DB-A244-3A5581D6015A}">
      <dgm:prSet/>
      <dgm:spPr/>
      <dgm:t>
        <a:bodyPr/>
        <a:lstStyle/>
        <a:p>
          <a:endParaRPr lang="en-US"/>
        </a:p>
      </dgm:t>
    </dgm:pt>
    <dgm:pt modelId="{50AF5125-1303-4CE7-B9C8-F0C7F678AC55}">
      <dgm:prSet/>
      <dgm:spPr/>
      <dgm:t>
        <a:bodyPr/>
        <a:lstStyle/>
        <a:p>
          <a:r>
            <a:rPr lang="nl-NL" dirty="0"/>
            <a:t>–                        	€ 12.500               		nihil                    </a:t>
          </a:r>
          <a:endParaRPr lang="en-US" dirty="0"/>
        </a:p>
      </dgm:t>
    </dgm:pt>
    <dgm:pt modelId="{A0726EB0-46C4-4466-8746-93ED3FA3DDB3}" type="parTrans" cxnId="{122AEC05-A180-4BE3-A3E5-29E23E6F5D1E}">
      <dgm:prSet/>
      <dgm:spPr/>
      <dgm:t>
        <a:bodyPr/>
        <a:lstStyle/>
        <a:p>
          <a:endParaRPr lang="en-US"/>
        </a:p>
      </dgm:t>
    </dgm:pt>
    <dgm:pt modelId="{C9D1C7B4-4B4B-476F-8999-E44B0257D48E}" type="sibTrans" cxnId="{122AEC05-A180-4BE3-A3E5-29E23E6F5D1E}">
      <dgm:prSet/>
      <dgm:spPr/>
      <dgm:t>
        <a:bodyPr/>
        <a:lstStyle/>
        <a:p>
          <a:endParaRPr lang="en-US"/>
        </a:p>
      </dgm:t>
    </dgm:pt>
    <dgm:pt modelId="{A0700EC6-4CCD-4E34-BDBB-AAE84E43E56F}">
      <dgm:prSet/>
      <dgm:spPr/>
      <dgm:t>
        <a:bodyPr/>
        <a:lstStyle/>
        <a:p>
          <a:r>
            <a:rPr lang="nl-NL" dirty="0"/>
            <a:t>€ 12.500                 	€ 25.000               	0,15% van deze waarde    </a:t>
          </a:r>
          <a:endParaRPr lang="en-US" dirty="0"/>
        </a:p>
      </dgm:t>
    </dgm:pt>
    <dgm:pt modelId="{DFC39789-3B21-4635-A910-56E18E1268F6}" type="parTrans" cxnId="{B50BE37A-0747-43FE-BED5-A41A33CF8ED7}">
      <dgm:prSet/>
      <dgm:spPr/>
      <dgm:t>
        <a:bodyPr/>
        <a:lstStyle/>
        <a:p>
          <a:endParaRPr lang="en-US"/>
        </a:p>
      </dgm:t>
    </dgm:pt>
    <dgm:pt modelId="{53B13EBC-0CCB-419E-96D4-B364E31544BC}" type="sibTrans" cxnId="{B50BE37A-0747-43FE-BED5-A41A33CF8ED7}">
      <dgm:prSet/>
      <dgm:spPr/>
      <dgm:t>
        <a:bodyPr/>
        <a:lstStyle/>
        <a:p>
          <a:endParaRPr lang="en-US"/>
        </a:p>
      </dgm:t>
    </dgm:pt>
    <dgm:pt modelId="{9DCD5AB6-DE9C-454D-BBA5-FA8E32657108}">
      <dgm:prSet/>
      <dgm:spPr/>
      <dgm:t>
        <a:bodyPr/>
        <a:lstStyle/>
        <a:p>
          <a:r>
            <a:rPr lang="nl-NL" dirty="0"/>
            <a:t>€ 25.000                 	€ 50.000                	0,25% van deze waarde    </a:t>
          </a:r>
          <a:endParaRPr lang="en-US" dirty="0"/>
        </a:p>
      </dgm:t>
    </dgm:pt>
    <dgm:pt modelId="{F19FDFB1-17BB-4E15-9C94-05892D772C7C}" type="parTrans" cxnId="{70223F01-0E9E-48EF-86F7-072C51F5F41A}">
      <dgm:prSet/>
      <dgm:spPr/>
      <dgm:t>
        <a:bodyPr/>
        <a:lstStyle/>
        <a:p>
          <a:endParaRPr lang="en-US"/>
        </a:p>
      </dgm:t>
    </dgm:pt>
    <dgm:pt modelId="{79EE9BD1-EAFA-44BC-87F7-1235A47C38F6}" type="sibTrans" cxnId="{70223F01-0E9E-48EF-86F7-072C51F5F41A}">
      <dgm:prSet/>
      <dgm:spPr/>
      <dgm:t>
        <a:bodyPr/>
        <a:lstStyle/>
        <a:p>
          <a:endParaRPr lang="en-US"/>
        </a:p>
      </dgm:t>
    </dgm:pt>
    <dgm:pt modelId="{FA5AE178-A29A-41C3-9C1C-213440B86D28}">
      <dgm:prSet/>
      <dgm:spPr/>
      <dgm:t>
        <a:bodyPr/>
        <a:lstStyle/>
        <a:p>
          <a:r>
            <a:rPr lang="nl-NL" dirty="0"/>
            <a:t>€ 50.000                	 € 75.000                 	0,35% van deze waarde    </a:t>
          </a:r>
          <a:endParaRPr lang="en-US" dirty="0"/>
        </a:p>
      </dgm:t>
    </dgm:pt>
    <dgm:pt modelId="{ADFDFC38-B660-4412-849F-6EAA0A43D8ED}" type="parTrans" cxnId="{F87370C0-30BA-491B-AF92-A0A8659EA4FE}">
      <dgm:prSet/>
      <dgm:spPr/>
      <dgm:t>
        <a:bodyPr/>
        <a:lstStyle/>
        <a:p>
          <a:endParaRPr lang="en-US"/>
        </a:p>
      </dgm:t>
    </dgm:pt>
    <dgm:pt modelId="{4E8EA169-FE13-496F-8866-B281A29A72DA}" type="sibTrans" cxnId="{F87370C0-30BA-491B-AF92-A0A8659EA4FE}">
      <dgm:prSet/>
      <dgm:spPr/>
      <dgm:t>
        <a:bodyPr/>
        <a:lstStyle/>
        <a:p>
          <a:endParaRPr lang="en-US"/>
        </a:p>
      </dgm:t>
    </dgm:pt>
    <dgm:pt modelId="{D4E4DE7F-A9A3-4A0B-BC74-EBF5AA905591}">
      <dgm:prSet/>
      <dgm:spPr/>
      <dgm:t>
        <a:bodyPr/>
        <a:lstStyle/>
        <a:p>
          <a:r>
            <a:rPr lang="nl-NL" dirty="0"/>
            <a:t>€ 75.000                 	€ 1.130.000             	0,45% van deze waarde    </a:t>
          </a:r>
          <a:endParaRPr lang="en-US" dirty="0"/>
        </a:p>
      </dgm:t>
    </dgm:pt>
    <dgm:pt modelId="{A8AFAEF6-3469-4E1B-9D73-D7CA15A42257}" type="parTrans" cxnId="{66CA862F-8FFE-4261-BE8D-DEF73BD949E1}">
      <dgm:prSet/>
      <dgm:spPr/>
      <dgm:t>
        <a:bodyPr/>
        <a:lstStyle/>
        <a:p>
          <a:endParaRPr lang="en-US"/>
        </a:p>
      </dgm:t>
    </dgm:pt>
    <dgm:pt modelId="{CA219062-7450-4636-A5D5-C0014A266458}" type="sibTrans" cxnId="{66CA862F-8FFE-4261-BE8D-DEF73BD949E1}">
      <dgm:prSet/>
      <dgm:spPr/>
      <dgm:t>
        <a:bodyPr/>
        <a:lstStyle/>
        <a:p>
          <a:endParaRPr lang="en-US"/>
        </a:p>
      </dgm:t>
    </dgm:pt>
    <dgm:pt modelId="{7BF52A74-8DD9-455E-90EB-29535D0F08E8}">
      <dgm:prSet/>
      <dgm:spPr/>
      <dgm:t>
        <a:bodyPr/>
        <a:lstStyle/>
        <a:p>
          <a:r>
            <a:rPr lang="nl-NL" dirty="0"/>
            <a:t>€ 1.130.000            	  –                        	€ 5.085 vermeerderd met 2,35% van de eigenwoningwaarde boven  € 1.130.000   </a:t>
          </a:r>
          <a:endParaRPr lang="en-US" dirty="0"/>
        </a:p>
      </dgm:t>
    </dgm:pt>
    <dgm:pt modelId="{021288A1-D16C-42A0-A470-80CE798CCE12}" type="parTrans" cxnId="{A56F1CCD-DF33-4C3F-9A27-C3F8B885CDE3}">
      <dgm:prSet/>
      <dgm:spPr/>
      <dgm:t>
        <a:bodyPr/>
        <a:lstStyle/>
        <a:p>
          <a:endParaRPr lang="en-US"/>
        </a:p>
      </dgm:t>
    </dgm:pt>
    <dgm:pt modelId="{33341D59-216F-4FFC-B33D-99A625134F9F}" type="sibTrans" cxnId="{A56F1CCD-DF33-4C3F-9A27-C3F8B885CDE3}">
      <dgm:prSet/>
      <dgm:spPr/>
      <dgm:t>
        <a:bodyPr/>
        <a:lstStyle/>
        <a:p>
          <a:endParaRPr lang="en-US"/>
        </a:p>
      </dgm:t>
    </dgm:pt>
    <dgm:pt modelId="{6C1E27D4-8275-4E40-A15B-2573F2993B7F}" type="pres">
      <dgm:prSet presAssocID="{7264E5B1-C14F-4F1D-A182-3257CCE0F09C}" presName="linear" presStyleCnt="0">
        <dgm:presLayoutVars>
          <dgm:animLvl val="lvl"/>
          <dgm:resizeHandles val="exact"/>
        </dgm:presLayoutVars>
      </dgm:prSet>
      <dgm:spPr/>
    </dgm:pt>
    <dgm:pt modelId="{CC3B1B9B-31A5-4404-9D0E-508771774DC4}" type="pres">
      <dgm:prSet presAssocID="{C309766D-1DF1-426B-90C8-23DC057D633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A47CD0D-53C6-4F02-81BF-CB4E878BB3EA}" type="pres">
      <dgm:prSet presAssocID="{688DE9F1-E5E2-4338-8776-E8A0A11FD152}" presName="spacer" presStyleCnt="0"/>
      <dgm:spPr/>
    </dgm:pt>
    <dgm:pt modelId="{77C49A03-77F2-4803-808A-DC889BF14A63}" type="pres">
      <dgm:prSet presAssocID="{8BF92FAB-3B49-4A20-AC2F-A6AC2209D0B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EB0AE76-58A2-4C33-A290-DFB43E9AD1BD}" type="pres">
      <dgm:prSet presAssocID="{055B4372-33ED-46C2-96E4-E3B99CAEA0D0}" presName="spacer" presStyleCnt="0"/>
      <dgm:spPr/>
    </dgm:pt>
    <dgm:pt modelId="{140C53F4-2249-474A-9B43-01F0168CAF61}" type="pres">
      <dgm:prSet presAssocID="{50AF5125-1303-4CE7-B9C8-F0C7F678AC5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A0BDC6A-F907-4C32-8EB7-4C5261AFD16C}" type="pres">
      <dgm:prSet presAssocID="{C9D1C7B4-4B4B-476F-8999-E44B0257D48E}" presName="spacer" presStyleCnt="0"/>
      <dgm:spPr/>
    </dgm:pt>
    <dgm:pt modelId="{9C8E9FEF-8217-4C52-88A7-858D6B282C9A}" type="pres">
      <dgm:prSet presAssocID="{A0700EC6-4CCD-4E34-BDBB-AAE84E43E56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72FF903-BCE8-4751-B08A-34CFCE140E50}" type="pres">
      <dgm:prSet presAssocID="{53B13EBC-0CCB-419E-96D4-B364E31544BC}" presName="spacer" presStyleCnt="0"/>
      <dgm:spPr/>
    </dgm:pt>
    <dgm:pt modelId="{66C45C45-CBA3-42B2-A0B7-C7F9F96A384E}" type="pres">
      <dgm:prSet presAssocID="{9DCD5AB6-DE9C-454D-BBA5-FA8E3265710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512884A-C6C5-41DF-B7B7-52CDF0C96CB8}" type="pres">
      <dgm:prSet presAssocID="{79EE9BD1-EAFA-44BC-87F7-1235A47C38F6}" presName="spacer" presStyleCnt="0"/>
      <dgm:spPr/>
    </dgm:pt>
    <dgm:pt modelId="{17DAFE8B-CE62-4888-A778-A2F760480CC2}" type="pres">
      <dgm:prSet presAssocID="{FA5AE178-A29A-41C3-9C1C-213440B86D2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666ED58-2AB7-430D-986D-71A0D8F8ACC7}" type="pres">
      <dgm:prSet presAssocID="{4E8EA169-FE13-496F-8866-B281A29A72DA}" presName="spacer" presStyleCnt="0"/>
      <dgm:spPr/>
    </dgm:pt>
    <dgm:pt modelId="{9C7BC0DE-D8B3-4B12-B09D-F1B16B0B92D9}" type="pres">
      <dgm:prSet presAssocID="{D4E4DE7F-A9A3-4A0B-BC74-EBF5AA90559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1245DC6-7C53-4406-927E-251C5DB0B92A}" type="pres">
      <dgm:prSet presAssocID="{CA219062-7450-4636-A5D5-C0014A266458}" presName="spacer" presStyleCnt="0"/>
      <dgm:spPr/>
    </dgm:pt>
    <dgm:pt modelId="{0407431C-0D13-4A9C-BA13-FEF9DBBE6972}" type="pres">
      <dgm:prSet presAssocID="{7BF52A74-8DD9-455E-90EB-29535D0F08E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0223F01-0E9E-48EF-86F7-072C51F5F41A}" srcId="{7264E5B1-C14F-4F1D-A182-3257CCE0F09C}" destId="{9DCD5AB6-DE9C-454D-BBA5-FA8E32657108}" srcOrd="4" destOrd="0" parTransId="{F19FDFB1-17BB-4E15-9C94-05892D772C7C}" sibTransId="{79EE9BD1-EAFA-44BC-87F7-1235A47C38F6}"/>
    <dgm:cxn modelId="{55B31B05-AEEA-4FE3-85AA-9A058325C252}" type="presOf" srcId="{7264E5B1-C14F-4F1D-A182-3257CCE0F09C}" destId="{6C1E27D4-8275-4E40-A15B-2573F2993B7F}" srcOrd="0" destOrd="0" presId="urn:microsoft.com/office/officeart/2005/8/layout/vList2"/>
    <dgm:cxn modelId="{122AEC05-A180-4BE3-A3E5-29E23E6F5D1E}" srcId="{7264E5B1-C14F-4F1D-A182-3257CCE0F09C}" destId="{50AF5125-1303-4CE7-B9C8-F0C7F678AC55}" srcOrd="2" destOrd="0" parTransId="{A0726EB0-46C4-4466-8746-93ED3FA3DDB3}" sibTransId="{C9D1C7B4-4B4B-476F-8999-E44B0257D48E}"/>
    <dgm:cxn modelId="{DE7EA611-1B51-40A3-86F3-686A1CCCF5F1}" type="presOf" srcId="{50AF5125-1303-4CE7-B9C8-F0C7F678AC55}" destId="{140C53F4-2249-474A-9B43-01F0168CAF61}" srcOrd="0" destOrd="0" presId="urn:microsoft.com/office/officeart/2005/8/layout/vList2"/>
    <dgm:cxn modelId="{F1C71D13-E120-4113-A673-6E4F2F5E3716}" type="presOf" srcId="{8BF92FAB-3B49-4A20-AC2F-A6AC2209D0B3}" destId="{77C49A03-77F2-4803-808A-DC889BF14A63}" srcOrd="0" destOrd="0" presId="urn:microsoft.com/office/officeart/2005/8/layout/vList2"/>
    <dgm:cxn modelId="{904A2521-6745-4692-A10E-A720D89EA94D}" type="presOf" srcId="{D4E4DE7F-A9A3-4A0B-BC74-EBF5AA905591}" destId="{9C7BC0DE-D8B3-4B12-B09D-F1B16B0B92D9}" srcOrd="0" destOrd="0" presId="urn:microsoft.com/office/officeart/2005/8/layout/vList2"/>
    <dgm:cxn modelId="{66CA862F-8FFE-4261-BE8D-DEF73BD949E1}" srcId="{7264E5B1-C14F-4F1D-A182-3257CCE0F09C}" destId="{D4E4DE7F-A9A3-4A0B-BC74-EBF5AA905591}" srcOrd="6" destOrd="0" parTransId="{A8AFAEF6-3469-4E1B-9D73-D7CA15A42257}" sibTransId="{CA219062-7450-4636-A5D5-C0014A266458}"/>
    <dgm:cxn modelId="{81945A33-768E-457F-BFEA-86E72FD42209}" type="presOf" srcId="{FA5AE178-A29A-41C3-9C1C-213440B86D28}" destId="{17DAFE8B-CE62-4888-A778-A2F760480CC2}" srcOrd="0" destOrd="0" presId="urn:microsoft.com/office/officeart/2005/8/layout/vList2"/>
    <dgm:cxn modelId="{A0FCDE56-1DDD-4E5A-99E1-2F85F234D4D4}" type="presOf" srcId="{7BF52A74-8DD9-455E-90EB-29535D0F08E8}" destId="{0407431C-0D13-4A9C-BA13-FEF9DBBE6972}" srcOrd="0" destOrd="0" presId="urn:microsoft.com/office/officeart/2005/8/layout/vList2"/>
    <dgm:cxn modelId="{B50BE37A-0747-43FE-BED5-A41A33CF8ED7}" srcId="{7264E5B1-C14F-4F1D-A182-3257CCE0F09C}" destId="{A0700EC6-4CCD-4E34-BDBB-AAE84E43E56F}" srcOrd="3" destOrd="0" parTransId="{DFC39789-3B21-4635-A910-56E18E1268F6}" sibTransId="{53B13EBC-0CCB-419E-96D4-B364E31544BC}"/>
    <dgm:cxn modelId="{C50A1B99-C115-4E9A-AD51-21C9CD59CEE7}" type="presOf" srcId="{A0700EC6-4CCD-4E34-BDBB-AAE84E43E56F}" destId="{9C8E9FEF-8217-4C52-88A7-858D6B282C9A}" srcOrd="0" destOrd="0" presId="urn:microsoft.com/office/officeart/2005/8/layout/vList2"/>
    <dgm:cxn modelId="{881DC69E-A58D-4ABA-9D5D-A8E52B3BF599}" type="presOf" srcId="{9DCD5AB6-DE9C-454D-BBA5-FA8E32657108}" destId="{66C45C45-CBA3-42B2-A0B7-C7F9F96A384E}" srcOrd="0" destOrd="0" presId="urn:microsoft.com/office/officeart/2005/8/layout/vList2"/>
    <dgm:cxn modelId="{F87370C0-30BA-491B-AF92-A0A8659EA4FE}" srcId="{7264E5B1-C14F-4F1D-A182-3257CCE0F09C}" destId="{FA5AE178-A29A-41C3-9C1C-213440B86D28}" srcOrd="5" destOrd="0" parTransId="{ADFDFC38-B660-4412-849F-6EAA0A43D8ED}" sibTransId="{4E8EA169-FE13-496F-8866-B281A29A72DA}"/>
    <dgm:cxn modelId="{3B3A2CC5-1F11-41DB-A244-3A5581D6015A}" srcId="{7264E5B1-C14F-4F1D-A182-3257CCE0F09C}" destId="{8BF92FAB-3B49-4A20-AC2F-A6AC2209D0B3}" srcOrd="1" destOrd="0" parTransId="{B13671B5-CEE0-4E8C-A771-EBA26AAC3E28}" sibTransId="{055B4372-33ED-46C2-96E4-E3B99CAEA0D0}"/>
    <dgm:cxn modelId="{A56F1CCD-DF33-4C3F-9A27-C3F8B885CDE3}" srcId="{7264E5B1-C14F-4F1D-A182-3257CCE0F09C}" destId="{7BF52A74-8DD9-455E-90EB-29535D0F08E8}" srcOrd="7" destOrd="0" parTransId="{021288A1-D16C-42A0-A470-80CE798CCE12}" sibTransId="{33341D59-216F-4FFC-B33D-99A625134F9F}"/>
    <dgm:cxn modelId="{E1A152CD-9625-47BA-8771-C0BDD7C0B29A}" type="presOf" srcId="{C309766D-1DF1-426B-90C8-23DC057D6335}" destId="{CC3B1B9B-31A5-4404-9D0E-508771774DC4}" srcOrd="0" destOrd="0" presId="urn:microsoft.com/office/officeart/2005/8/layout/vList2"/>
    <dgm:cxn modelId="{E342D8D1-4AB7-40B3-B7E7-1334AAA333DE}" srcId="{7264E5B1-C14F-4F1D-A182-3257CCE0F09C}" destId="{C309766D-1DF1-426B-90C8-23DC057D6335}" srcOrd="0" destOrd="0" parTransId="{DD85616E-C602-412D-9BDF-FCF150B19581}" sibTransId="{688DE9F1-E5E2-4338-8776-E8A0A11FD152}"/>
    <dgm:cxn modelId="{657FA018-10E9-4FF7-9C19-E7F05F5E235B}" type="presParOf" srcId="{6C1E27D4-8275-4E40-A15B-2573F2993B7F}" destId="{CC3B1B9B-31A5-4404-9D0E-508771774DC4}" srcOrd="0" destOrd="0" presId="urn:microsoft.com/office/officeart/2005/8/layout/vList2"/>
    <dgm:cxn modelId="{96753EBF-D99B-4F70-9318-6524E457BC08}" type="presParOf" srcId="{6C1E27D4-8275-4E40-A15B-2573F2993B7F}" destId="{AA47CD0D-53C6-4F02-81BF-CB4E878BB3EA}" srcOrd="1" destOrd="0" presId="urn:microsoft.com/office/officeart/2005/8/layout/vList2"/>
    <dgm:cxn modelId="{6375BE8C-B446-44DC-9122-E0DD529D2E6B}" type="presParOf" srcId="{6C1E27D4-8275-4E40-A15B-2573F2993B7F}" destId="{77C49A03-77F2-4803-808A-DC889BF14A63}" srcOrd="2" destOrd="0" presId="urn:microsoft.com/office/officeart/2005/8/layout/vList2"/>
    <dgm:cxn modelId="{635565F8-A4A7-4BE7-A488-B93BB30744D8}" type="presParOf" srcId="{6C1E27D4-8275-4E40-A15B-2573F2993B7F}" destId="{AEB0AE76-58A2-4C33-A290-DFB43E9AD1BD}" srcOrd="3" destOrd="0" presId="urn:microsoft.com/office/officeart/2005/8/layout/vList2"/>
    <dgm:cxn modelId="{BF1CDA4C-A0DC-482D-8EBF-9DF416732504}" type="presParOf" srcId="{6C1E27D4-8275-4E40-A15B-2573F2993B7F}" destId="{140C53F4-2249-474A-9B43-01F0168CAF61}" srcOrd="4" destOrd="0" presId="urn:microsoft.com/office/officeart/2005/8/layout/vList2"/>
    <dgm:cxn modelId="{458E1133-FA77-4F1D-A59B-22196FD67ECC}" type="presParOf" srcId="{6C1E27D4-8275-4E40-A15B-2573F2993B7F}" destId="{FA0BDC6A-F907-4C32-8EB7-4C5261AFD16C}" srcOrd="5" destOrd="0" presId="urn:microsoft.com/office/officeart/2005/8/layout/vList2"/>
    <dgm:cxn modelId="{FDF44F9D-AC93-4E31-980E-D00085639E2C}" type="presParOf" srcId="{6C1E27D4-8275-4E40-A15B-2573F2993B7F}" destId="{9C8E9FEF-8217-4C52-88A7-858D6B282C9A}" srcOrd="6" destOrd="0" presId="urn:microsoft.com/office/officeart/2005/8/layout/vList2"/>
    <dgm:cxn modelId="{E9324086-4D85-4657-B27B-B0D16F603E99}" type="presParOf" srcId="{6C1E27D4-8275-4E40-A15B-2573F2993B7F}" destId="{C72FF903-BCE8-4751-B08A-34CFCE140E50}" srcOrd="7" destOrd="0" presId="urn:microsoft.com/office/officeart/2005/8/layout/vList2"/>
    <dgm:cxn modelId="{86B4A1DE-20A5-471A-87F3-0623F9044BD0}" type="presParOf" srcId="{6C1E27D4-8275-4E40-A15B-2573F2993B7F}" destId="{66C45C45-CBA3-42B2-A0B7-C7F9F96A384E}" srcOrd="8" destOrd="0" presId="urn:microsoft.com/office/officeart/2005/8/layout/vList2"/>
    <dgm:cxn modelId="{D1F6DBB5-FB6D-4394-992D-538B4AF397BB}" type="presParOf" srcId="{6C1E27D4-8275-4E40-A15B-2573F2993B7F}" destId="{B512884A-C6C5-41DF-B7B7-52CDF0C96CB8}" srcOrd="9" destOrd="0" presId="urn:microsoft.com/office/officeart/2005/8/layout/vList2"/>
    <dgm:cxn modelId="{487DB067-F893-45D7-A89D-3A1EF60DFDCF}" type="presParOf" srcId="{6C1E27D4-8275-4E40-A15B-2573F2993B7F}" destId="{17DAFE8B-CE62-4888-A778-A2F760480CC2}" srcOrd="10" destOrd="0" presId="urn:microsoft.com/office/officeart/2005/8/layout/vList2"/>
    <dgm:cxn modelId="{CDFCC841-81AC-4381-AA08-08A02804E278}" type="presParOf" srcId="{6C1E27D4-8275-4E40-A15B-2573F2993B7F}" destId="{5666ED58-2AB7-430D-986D-71A0D8F8ACC7}" srcOrd="11" destOrd="0" presId="urn:microsoft.com/office/officeart/2005/8/layout/vList2"/>
    <dgm:cxn modelId="{AD4C3289-81A4-4E7C-8B4D-D93CFD760DFD}" type="presParOf" srcId="{6C1E27D4-8275-4E40-A15B-2573F2993B7F}" destId="{9C7BC0DE-D8B3-4B12-B09D-F1B16B0B92D9}" srcOrd="12" destOrd="0" presId="urn:microsoft.com/office/officeart/2005/8/layout/vList2"/>
    <dgm:cxn modelId="{2A0027B0-DA14-47FD-A19C-B78D9947DFED}" type="presParOf" srcId="{6C1E27D4-8275-4E40-A15B-2573F2993B7F}" destId="{01245DC6-7C53-4406-927E-251C5DB0B92A}" srcOrd="13" destOrd="0" presId="urn:microsoft.com/office/officeart/2005/8/layout/vList2"/>
    <dgm:cxn modelId="{EE9596E4-1E41-4FF2-9E04-336AF3BAF9CE}" type="presParOf" srcId="{6C1E27D4-8275-4E40-A15B-2573F2993B7F}" destId="{0407431C-0D13-4A9C-BA13-FEF9DBBE697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B1B9B-31A5-4404-9D0E-508771774DC4}">
      <dsp:nvSpPr>
        <dsp:cNvPr id="0" name=""/>
        <dsp:cNvSpPr/>
      </dsp:nvSpPr>
      <dsp:spPr>
        <a:xfrm>
          <a:off x="0" y="968186"/>
          <a:ext cx="10345738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1.	De voordelen uit eigen woning worden bij een eigenwoningwaarde van:</a:t>
          </a:r>
          <a:endParaRPr lang="en-US" sz="1400" kern="1200" dirty="0"/>
        </a:p>
      </dsp:txBody>
      <dsp:txXfrm>
        <a:off x="15992" y="984178"/>
        <a:ext cx="10313754" cy="295616"/>
      </dsp:txXfrm>
    </dsp:sp>
    <dsp:sp modelId="{77C49A03-77F2-4803-808A-DC889BF14A63}">
      <dsp:nvSpPr>
        <dsp:cNvPr id="0" name=""/>
        <dsp:cNvSpPr/>
      </dsp:nvSpPr>
      <dsp:spPr>
        <a:xfrm>
          <a:off x="0" y="1336106"/>
          <a:ext cx="10345738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meer dan                 maar niet meer dan      	 op jaarbasis             </a:t>
          </a:r>
          <a:endParaRPr lang="en-US" sz="1400" kern="1200" dirty="0"/>
        </a:p>
      </dsp:txBody>
      <dsp:txXfrm>
        <a:off x="15992" y="1352098"/>
        <a:ext cx="10313754" cy="295616"/>
      </dsp:txXfrm>
    </dsp:sp>
    <dsp:sp modelId="{140C53F4-2249-474A-9B43-01F0168CAF61}">
      <dsp:nvSpPr>
        <dsp:cNvPr id="0" name=""/>
        <dsp:cNvSpPr/>
      </dsp:nvSpPr>
      <dsp:spPr>
        <a:xfrm>
          <a:off x="0" y="1704026"/>
          <a:ext cx="10345738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–                        	€ 12.500               		nihil                    </a:t>
          </a:r>
          <a:endParaRPr lang="en-US" sz="1400" kern="1200" dirty="0"/>
        </a:p>
      </dsp:txBody>
      <dsp:txXfrm>
        <a:off x="15992" y="1720018"/>
        <a:ext cx="10313754" cy="295616"/>
      </dsp:txXfrm>
    </dsp:sp>
    <dsp:sp modelId="{9C8E9FEF-8217-4C52-88A7-858D6B282C9A}">
      <dsp:nvSpPr>
        <dsp:cNvPr id="0" name=""/>
        <dsp:cNvSpPr/>
      </dsp:nvSpPr>
      <dsp:spPr>
        <a:xfrm>
          <a:off x="0" y="2071946"/>
          <a:ext cx="10345738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€ 12.500                 	€ 25.000               	0,15% van deze waarde    </a:t>
          </a:r>
          <a:endParaRPr lang="en-US" sz="1400" kern="1200" dirty="0"/>
        </a:p>
      </dsp:txBody>
      <dsp:txXfrm>
        <a:off x="15992" y="2087938"/>
        <a:ext cx="10313754" cy="295616"/>
      </dsp:txXfrm>
    </dsp:sp>
    <dsp:sp modelId="{66C45C45-CBA3-42B2-A0B7-C7F9F96A384E}">
      <dsp:nvSpPr>
        <dsp:cNvPr id="0" name=""/>
        <dsp:cNvSpPr/>
      </dsp:nvSpPr>
      <dsp:spPr>
        <a:xfrm>
          <a:off x="0" y="2439866"/>
          <a:ext cx="10345738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€ 25.000                 	€ 50.000                	0,25% van deze waarde    </a:t>
          </a:r>
          <a:endParaRPr lang="en-US" sz="1400" kern="1200" dirty="0"/>
        </a:p>
      </dsp:txBody>
      <dsp:txXfrm>
        <a:off x="15992" y="2455858"/>
        <a:ext cx="10313754" cy="295616"/>
      </dsp:txXfrm>
    </dsp:sp>
    <dsp:sp modelId="{17DAFE8B-CE62-4888-A778-A2F760480CC2}">
      <dsp:nvSpPr>
        <dsp:cNvPr id="0" name=""/>
        <dsp:cNvSpPr/>
      </dsp:nvSpPr>
      <dsp:spPr>
        <a:xfrm>
          <a:off x="0" y="2807786"/>
          <a:ext cx="10345738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€ 50.000                	 € 75.000                 	0,35% van deze waarde    </a:t>
          </a:r>
          <a:endParaRPr lang="en-US" sz="1400" kern="1200" dirty="0"/>
        </a:p>
      </dsp:txBody>
      <dsp:txXfrm>
        <a:off x="15992" y="2823778"/>
        <a:ext cx="10313754" cy="295616"/>
      </dsp:txXfrm>
    </dsp:sp>
    <dsp:sp modelId="{9C7BC0DE-D8B3-4B12-B09D-F1B16B0B92D9}">
      <dsp:nvSpPr>
        <dsp:cNvPr id="0" name=""/>
        <dsp:cNvSpPr/>
      </dsp:nvSpPr>
      <dsp:spPr>
        <a:xfrm>
          <a:off x="0" y="3175706"/>
          <a:ext cx="10345738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€ 75.000                 	€ 1.130.000             	0,45% van deze waarde    </a:t>
          </a:r>
          <a:endParaRPr lang="en-US" sz="1400" kern="1200" dirty="0"/>
        </a:p>
      </dsp:txBody>
      <dsp:txXfrm>
        <a:off x="15992" y="3191698"/>
        <a:ext cx="10313754" cy="295616"/>
      </dsp:txXfrm>
    </dsp:sp>
    <dsp:sp modelId="{0407431C-0D13-4A9C-BA13-FEF9DBBE6972}">
      <dsp:nvSpPr>
        <dsp:cNvPr id="0" name=""/>
        <dsp:cNvSpPr/>
      </dsp:nvSpPr>
      <dsp:spPr>
        <a:xfrm>
          <a:off x="0" y="3543626"/>
          <a:ext cx="10345738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€ 1.130.000            	  –                        	€ 5.085 vermeerderd met 2,35% van de eigenwoningwaarde boven  € 1.130.000   </a:t>
          </a:r>
          <a:endParaRPr lang="en-US" sz="1400" kern="1200" dirty="0"/>
        </a:p>
      </dsp:txBody>
      <dsp:txXfrm>
        <a:off x="15992" y="3559618"/>
        <a:ext cx="10313754" cy="295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75364-6FF5-414B-B4E6-7CD25E652D5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19200"/>
            <a:ext cx="5849938" cy="329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CC6E-82F2-446C-8F0D-9692C751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0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2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3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2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7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0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2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3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8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CC6E-82F2-446C-8F0D-9692C75119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6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4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477838"/>
            <a:ext cx="12192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 sz="1800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0" y="0"/>
            <a:ext cx="8130117" cy="635000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</a:path>
            </a:pathLst>
          </a:custGeom>
          <a:noFill/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 sz="1800"/>
          </a:p>
        </p:txBody>
      </p:sp>
      <p:pic>
        <p:nvPicPr>
          <p:cNvPr id="6" name="Picture 5" descr="02-UTI_Basisvormen_powerpoint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6061075"/>
            <a:ext cx="338666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42"/>
            <a:ext cx="109728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5520"/>
            <a:ext cx="10972800" cy="467791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 typeface="Arial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57926"/>
            <a:ext cx="2751667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nl-NL"/>
              <a:t>Fiscal Instute Tilburg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551584" y="6257926"/>
            <a:ext cx="1030816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F136C2-7E7C-4611-ACE6-9EA79BBBD9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6881285" y="6257926"/>
            <a:ext cx="314324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2CB180-D916-4316-902A-25E43CD45308}" type="datetime1">
              <a:rPr lang="en-US" smtClean="0"/>
              <a:t>3/25/2022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93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7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B8AA87-F789-41F5-AA5F-474C6785B0B7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6415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14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5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EF02FC-8A8A-45D3-A702-1E690CAD3E7A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8882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36E0F8-2EC1-494E-9B37-1D147FC8DE17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037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5E65936-B369-4790-966D-74CD53526540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9149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087C5A0-7F71-4113-A448-070705EFD24A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196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000E-1411-4015-AA71-C891A533D8FE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4275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52A1E1-C29B-44D1-9B22-6053079401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8A5373-35D2-4694-8D67-08E4C6A926A6}" type="datetime1">
              <a:rPr lang="en-US" smtClean="0"/>
              <a:t>3/25/2022</a:t>
            </a:fld>
            <a:endParaRPr lang="en-US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Fiscal Instute Tilburg</a:t>
            </a:r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8" cy="4556125"/>
          </a:xfrm>
          <a:prstGeom prst="rect">
            <a:avLst/>
          </a:prstGeom>
        </p:spPr>
        <p:txBody>
          <a:bodyPr lIns="90000" rIns="90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304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2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491D5E-8FF2-48A6-9E25-6446B912F89D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537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2829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85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37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B862ED-9D19-4EA1-AC2B-C2D9A277066F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1096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3C2265-28A9-438B-A68B-94FFE2BA315C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0850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D88B560-7FB3-429B-91DC-4BBB53D99D8A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831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72A5524-60E5-486E-9022-BCFD8F66FF0C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4984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EC48-806B-42C9-928E-49A8BDAAF788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67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14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F6AC5A-B0F4-4221-8736-36BECFCBA46B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794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8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98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137B2A-BE6D-45DF-B0A2-D909B2112784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4495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1E7F43-290B-4A65-955C-0D28BA1A7912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8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F539A2C-9284-425B-A829-55CFD5DF7AA1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434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20BE67-A948-447D-B509-1A45D0399324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1055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9F4F-B517-47F9-A10C-9D39ED76F269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9228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08C01A-0516-4ED5-A7E4-960A13439A15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378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31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6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63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AD567B-ACF7-49BF-955B-B437D7E5CEF6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415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4B45D2-F114-4FDB-A650-1C16FB0B111F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6411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C10DDDF-DD65-4EFA-936A-8DF945EEE43B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305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47660A-E7DC-47C1-AFFC-657940B3FCED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8540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0AA8-CA28-4A22-BE9F-41B928CE016A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1236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5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26AE47-1F44-43E4-A833-3BA10F1833BE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131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88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52A1E1-C29B-44D1-9B22-6053079401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86DB2B-2413-40EC-AE4B-35E9194D60C6}" type="datetime1">
              <a:rPr lang="en-US" smtClean="0"/>
              <a:t>3/25/2022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Fiscal Instute Tilburg</a:t>
            </a:r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4817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62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908266-8D81-4A63-B8AE-A6443F59866C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4069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C9690B-A4C3-41AE-83E4-BD6C63088980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94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86B239B-EEB2-4144-B197-792D810C692B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976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646433-5059-427A-9AFD-A68128C99956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67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AA8F-958C-40B0-AAF1-680E04595977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52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28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6FEC82-D9C6-47DC-A888-01C66D5BB015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630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9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89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52A1E1-C29B-44D1-9B22-60530794017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6226D9-9ABC-45D1-8A7A-FAC2211A2420}" type="datetime1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Fiscal Instute Tilburg</a:t>
            </a:r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76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0319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E11BA2-A184-47C5-BFBE-FE089E565E6F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3968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817EAD-18A1-4626-B29B-906499E90BE8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433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D67015E-D9F2-4482-A3FB-79BB964B5BE1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4"/>
            <a:ext cx="4921250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4536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961B06F-E1FF-451C-9228-5280791C8345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9168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5B5B-3270-419D-9369-B43EE123B2C7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Fiscal Instute Tilburg</a:t>
            </a:r>
            <a:endParaRPr lang="nl-NL" dirty="0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67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C52A1E1-C29B-44D1-9B22-605307940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F5F1015-C3C2-44A5-9B02-28E54D94D2BC}" type="datetime1">
              <a:rPr lang="en-US" smtClean="0"/>
              <a:t>3/25/2022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Fiscal Instute Tilburg</a:t>
            </a:r>
          </a:p>
        </p:txBody>
      </p:sp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3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275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52A1E1-C29B-44D1-9B22-6053079401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9AA541A-6D5A-4530-8394-29A8E0440B10}" type="datetime1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Fiscal Instute Tilburg</a:t>
            </a:r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6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3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8123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A1E1-C29B-44D1-9B22-60530794017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6396-82E6-44C3-AFC1-9A842F3A8720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Fiscal Instute Tilburg</a:t>
            </a:r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3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rospac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C52A1E1-C29B-44D1-9B22-6053079401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E14A7D3-5E6F-4F82-A3D7-4312A6AA6A8D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Fiscal Instute Tilburg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2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31" r:id="rId10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04338-2F44-44B1-883C-E9861D5791F1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5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BCCFDC6-179E-4D0F-B889-D96A22ABD559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0240048-05F4-42B6-95E1-366D9BDCF0DF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537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2ECD2B6-E61B-4FEF-A652-30CB936809E3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7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7FE3C71-2E13-467B-9025-4F9BA1814EAF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0C0CA95-EDC9-4CE0-88A1-E41A27C7B03D}" type="datetime1">
              <a:rPr lang="en-US" smtClean="0"/>
              <a:t>3/25/2022</a:t>
            </a:fld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NL"/>
              <a:t>Fiscal Instute Tilburg</a:t>
            </a:r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4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464" y="1376362"/>
            <a:ext cx="5541633" cy="1454705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De plaats van de eigen woning in de IB</a:t>
            </a:r>
            <a:br>
              <a:rPr lang="nl-NL" dirty="0"/>
            </a:b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1898B-BF86-4579-95AB-4440CCB325F2}"/>
              </a:ext>
            </a:extLst>
          </p:cNvPr>
          <p:cNvSpPr txBox="1"/>
          <p:nvPr/>
        </p:nvSpPr>
        <p:spPr>
          <a:xfrm>
            <a:off x="6240464" y="2831067"/>
            <a:ext cx="249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Inge van Vijfeijken</a:t>
            </a:r>
          </a:p>
        </p:txBody>
      </p:sp>
    </p:spTree>
    <p:extLst>
      <p:ext uri="{BB962C8B-B14F-4D97-AF65-F5344CB8AC3E}">
        <p14:creationId xmlns:p14="http://schemas.microsoft.com/office/powerpoint/2010/main" val="204153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E0CF53-8ECE-4C7C-BFDD-EA860BD7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Voorstellen m.b.t. de eigen </a:t>
            </a:r>
            <a:r>
              <a:rPr lang="en-US" dirty="0" err="1"/>
              <a:t>woning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7728736-92A5-441B-B409-682AA621E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401">
            <a:off x="4735205" y="1414129"/>
            <a:ext cx="2544149" cy="3583172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0BB3093-2800-497A-9BD3-44F1B7DB5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568">
            <a:off x="2766889" y="1073728"/>
            <a:ext cx="2888384" cy="4263974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FEE6B9-4BB6-43AD-B2BB-F55B7BEED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570">
            <a:off x="6004894" y="1186377"/>
            <a:ext cx="2986685" cy="4185390"/>
          </a:xfrm>
          <a:prstGeom prst="rect">
            <a:avLst/>
          </a:prstGeom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0E57EEE-E3DC-47BE-80AB-90A15E024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15" y="1211039"/>
            <a:ext cx="2979562" cy="4136065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B6E7483-F032-49AD-8E07-63078C931C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3241">
            <a:off x="2160067" y="1201477"/>
            <a:ext cx="2725167" cy="4008474"/>
          </a:xfrm>
          <a:prstGeom prst="rect">
            <a:avLst/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248094-1188-4663-9695-517D27ACB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1052">
            <a:off x="4663732" y="1247183"/>
            <a:ext cx="2804852" cy="3997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F1D67-75D3-4916-86CE-8CE3AC85F0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6584" y="990037"/>
            <a:ext cx="2782837" cy="39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2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2DA5E4-CF67-4CA8-9751-8C48AE24EB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Overhevelen naar box 3</a:t>
            </a:r>
          </a:p>
          <a:p>
            <a:pPr lvl="1"/>
            <a:r>
              <a:rPr lang="nl-NL" dirty="0"/>
              <a:t>Al dan niet gefaseerd</a:t>
            </a:r>
          </a:p>
          <a:p>
            <a:pPr lvl="1"/>
            <a:r>
              <a:rPr lang="nl-NL" dirty="0"/>
              <a:t>Al dan niet eigen forfaitair rendement</a:t>
            </a:r>
          </a:p>
          <a:p>
            <a:endParaRPr lang="nl-NL" dirty="0"/>
          </a:p>
          <a:p>
            <a:r>
              <a:rPr lang="nl-NL" dirty="0"/>
              <a:t>Hypotheek </a:t>
            </a:r>
          </a:p>
          <a:p>
            <a:pPr lvl="1"/>
            <a:r>
              <a:rPr lang="nl-NL" dirty="0"/>
              <a:t>Naar box 3 al dan niet met verrekening box 1 en 2 inkomen</a:t>
            </a:r>
          </a:p>
          <a:p>
            <a:pPr lvl="1"/>
            <a:r>
              <a:rPr lang="nl-NL" dirty="0"/>
              <a:t>In box 1</a:t>
            </a:r>
          </a:p>
          <a:p>
            <a:endParaRPr lang="nl-NL" dirty="0"/>
          </a:p>
          <a:p>
            <a:r>
              <a:rPr lang="nl-NL" dirty="0"/>
              <a:t>Gedeeltelijk vrijstelling (voor consumptieve deel van de eigen woning)</a:t>
            </a:r>
          </a:p>
          <a:p>
            <a:pPr lvl="1"/>
            <a:r>
              <a:rPr lang="nl-NL" dirty="0"/>
              <a:t>Vast bedrag of percentage</a:t>
            </a:r>
          </a:p>
          <a:p>
            <a:pPr lvl="1"/>
            <a:r>
              <a:rPr lang="nl-NL" dirty="0"/>
              <a:t>Geleidelijke afbouw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2361F7-005B-4658-A23F-F6C8A166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Voorstellen</a:t>
            </a:r>
          </a:p>
        </p:txBody>
      </p:sp>
    </p:spTree>
    <p:extLst>
      <p:ext uri="{BB962C8B-B14F-4D97-AF65-F5344CB8AC3E}">
        <p14:creationId xmlns:p14="http://schemas.microsoft.com/office/powerpoint/2010/main" val="151136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CCD43-79ED-4B35-836F-B8CE3DE769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Defiscaliseren</a:t>
            </a:r>
            <a:r>
              <a:rPr lang="en-US" dirty="0"/>
              <a:t> (</a:t>
            </a:r>
            <a:r>
              <a:rPr lang="en-US" dirty="0" err="1"/>
              <a:t>evenals</a:t>
            </a:r>
            <a:r>
              <a:rPr lang="en-US" dirty="0"/>
              <a:t> alle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consumptiegoederen</a:t>
            </a:r>
            <a:r>
              <a:rPr lang="en-US" dirty="0"/>
              <a:t> en </a:t>
            </a:r>
            <a:r>
              <a:rPr lang="en-US" dirty="0" err="1"/>
              <a:t>daaraan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rekenen</a:t>
            </a:r>
            <a:r>
              <a:rPr lang="en-US" dirty="0"/>
              <a:t> </a:t>
            </a:r>
            <a:r>
              <a:rPr lang="en-US" dirty="0" err="1"/>
              <a:t>schulden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Eigen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draagkrachtvermeerdering</a:t>
            </a:r>
            <a:r>
              <a:rPr lang="en-US" dirty="0"/>
              <a:t> op</a:t>
            </a:r>
          </a:p>
          <a:p>
            <a:endParaRPr lang="en-US" dirty="0"/>
          </a:p>
          <a:p>
            <a:r>
              <a:rPr lang="en-US" dirty="0"/>
              <a:t>Er is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sprake</a:t>
            </a:r>
            <a:r>
              <a:rPr lang="en-US" dirty="0"/>
              <a:t> van </a:t>
            </a:r>
            <a:r>
              <a:rPr lang="en-US" dirty="0" err="1"/>
              <a:t>alternatieve</a:t>
            </a:r>
            <a:r>
              <a:rPr lang="en-US" dirty="0"/>
              <a:t> </a:t>
            </a:r>
            <a:r>
              <a:rPr lang="en-US" dirty="0" err="1"/>
              <a:t>aanwendbaarheid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Verkoopwinst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draagkrachtvermeedering</a:t>
            </a:r>
            <a:r>
              <a:rPr lang="en-US" dirty="0"/>
              <a:t> op</a:t>
            </a:r>
          </a:p>
          <a:p>
            <a:pPr lvl="1"/>
            <a:r>
              <a:rPr lang="en-US" dirty="0" err="1"/>
              <a:t>Bepaling</a:t>
            </a:r>
            <a:r>
              <a:rPr lang="en-US" dirty="0"/>
              <a:t> </a:t>
            </a:r>
            <a:r>
              <a:rPr lang="en-US" dirty="0" err="1"/>
              <a:t>omvang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/>
              <a:t>heffen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4D717E-0B80-4AB0-84A0-E23639E7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IB = </a:t>
            </a:r>
            <a:r>
              <a:rPr lang="en-US" dirty="0" err="1"/>
              <a:t>draagkrachtheffing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528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23925" y="1376364"/>
            <a:ext cx="9029372" cy="4192230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r>
              <a:rPr lang="nl-NL" dirty="0"/>
              <a:t>Tot IB 1914: woning vermogen -&gt; draagkracht -&gt; heffing</a:t>
            </a:r>
          </a:p>
          <a:p>
            <a:endParaRPr lang="nl-NL" dirty="0"/>
          </a:p>
          <a:p>
            <a:r>
              <a:rPr lang="nl-NL" dirty="0"/>
              <a:t>In IB 1914:	huurwaarde (4%) -/- onderhoudskosten; 											hypotheekrente als pers. verplichting aftrekbaar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 IB 1941: Werkelijke huurwaarde -/- onderhoudskosten, 10% 							afschrijving en kosten van geldlening</a:t>
            </a:r>
          </a:p>
          <a:p>
            <a:pPr marL="2057400" lvl="6" indent="0">
              <a:buNone/>
            </a:pPr>
            <a:endParaRPr lang="nl-NL" sz="2400" dirty="0"/>
          </a:p>
          <a:p>
            <a:r>
              <a:rPr lang="nl-NL" dirty="0"/>
              <a:t>1971: 		Invoering huurwaardeforfait: pand deels belegging, deels 					consumptie</a:t>
            </a:r>
          </a:p>
          <a:p>
            <a:endParaRPr lang="nl-NL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Historie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6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FD486C-843A-4A4A-BC3F-A1A11A5867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541454" cy="4556125"/>
          </a:xfrm>
        </p:spPr>
        <p:txBody>
          <a:bodyPr/>
          <a:lstStyle/>
          <a:p>
            <a:r>
              <a:rPr lang="en-US" dirty="0" err="1"/>
              <a:t>Brutohuurwaarde</a:t>
            </a:r>
            <a:r>
              <a:rPr lang="en-US" dirty="0"/>
              <a:t> </a:t>
            </a:r>
            <a:r>
              <a:rPr lang="en-US" dirty="0" err="1"/>
              <a:t>leeg</a:t>
            </a:r>
            <a:endParaRPr lang="en-US" dirty="0"/>
          </a:p>
          <a:p>
            <a:pPr lvl="1"/>
            <a:r>
              <a:rPr lang="en-US" dirty="0" err="1"/>
              <a:t>Correctie</a:t>
            </a:r>
            <a:r>
              <a:rPr lang="en-US" dirty="0"/>
              <a:t> </a:t>
            </a:r>
            <a:r>
              <a:rPr lang="en-US" dirty="0" err="1"/>
              <a:t>verhuurderslasten</a:t>
            </a:r>
            <a:endParaRPr lang="en-US" dirty="0"/>
          </a:p>
          <a:p>
            <a:pPr lvl="2"/>
            <a:r>
              <a:rPr lang="en-US" dirty="0" err="1"/>
              <a:t>Opslag</a:t>
            </a:r>
            <a:r>
              <a:rPr lang="en-US" dirty="0"/>
              <a:t> </a:t>
            </a:r>
            <a:r>
              <a:rPr lang="en-US" dirty="0" err="1"/>
              <a:t>wanbetaling</a:t>
            </a:r>
            <a:endParaRPr lang="en-US" dirty="0"/>
          </a:p>
          <a:p>
            <a:pPr lvl="2"/>
            <a:r>
              <a:rPr lang="en-US" dirty="0" err="1"/>
              <a:t>Opslag</a:t>
            </a:r>
            <a:r>
              <a:rPr lang="en-US" dirty="0"/>
              <a:t> </a:t>
            </a:r>
            <a:r>
              <a:rPr lang="en-US" dirty="0" err="1"/>
              <a:t>overige</a:t>
            </a:r>
            <a:r>
              <a:rPr lang="en-US" dirty="0"/>
              <a:t> </a:t>
            </a:r>
            <a:r>
              <a:rPr lang="en-US" dirty="0" err="1"/>
              <a:t>risico’s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Correctie</a:t>
            </a:r>
            <a:r>
              <a:rPr lang="en-US" dirty="0"/>
              <a:t> </a:t>
            </a:r>
            <a:r>
              <a:rPr lang="en-US" dirty="0" err="1"/>
              <a:t>zakelijke</a:t>
            </a:r>
            <a:r>
              <a:rPr lang="en-US" dirty="0"/>
              <a:t> </a:t>
            </a:r>
            <a:r>
              <a:rPr lang="en-US" dirty="0" err="1"/>
              <a:t>lasten</a:t>
            </a:r>
            <a:endParaRPr lang="en-US" dirty="0"/>
          </a:p>
          <a:p>
            <a:pPr lvl="2"/>
            <a:r>
              <a:rPr lang="en-US" dirty="0" err="1"/>
              <a:t>Verzekering</a:t>
            </a:r>
            <a:r>
              <a:rPr lang="en-US" dirty="0"/>
              <a:t>, OZB, </a:t>
            </a:r>
            <a:r>
              <a:rPr lang="en-US" dirty="0" err="1"/>
              <a:t>enz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onderhoud</a:t>
            </a:r>
            <a:endParaRPr lang="en-US" dirty="0"/>
          </a:p>
          <a:p>
            <a:pPr lvl="2"/>
            <a:r>
              <a:rPr lang="en-US" dirty="0" err="1"/>
              <a:t>Lasten</a:t>
            </a:r>
            <a:r>
              <a:rPr lang="en-US" dirty="0"/>
              <a:t>/</a:t>
            </a:r>
            <a:r>
              <a:rPr lang="en-US" dirty="0" err="1"/>
              <a:t>afschrijving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Correctie</a:t>
            </a:r>
            <a:r>
              <a:rPr lang="en-US" dirty="0"/>
              <a:t> </a:t>
            </a:r>
            <a:r>
              <a:rPr lang="en-US" dirty="0" err="1"/>
              <a:t>bestedingsaspect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27296-77CF-4045-8400-3C2ECE45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Huurwaardeforfait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1EA78-C1C9-447C-A7D0-EDD0DCA8FF26}"/>
              </a:ext>
            </a:extLst>
          </p:cNvPr>
          <p:cNvSpPr txBox="1"/>
          <p:nvPr/>
        </p:nvSpPr>
        <p:spPr>
          <a:xfrm>
            <a:off x="8763154" y="6280452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Bron</a:t>
            </a:r>
            <a:r>
              <a:rPr lang="en-US" sz="1400" dirty="0"/>
              <a:t>: Dusarduijn 2015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55989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BC877A-ECCD-4655-87B1-96B546843A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Vermogen</a:t>
            </a:r>
            <a:r>
              <a:rPr lang="en-US" dirty="0"/>
              <a:t> in box 3</a:t>
            </a:r>
          </a:p>
          <a:p>
            <a:endParaRPr lang="en-US" dirty="0"/>
          </a:p>
          <a:p>
            <a:r>
              <a:rPr lang="en-US" dirty="0"/>
              <a:t>Eigen </a:t>
            </a:r>
            <a:r>
              <a:rPr lang="en-US" dirty="0" err="1"/>
              <a:t>woning</a:t>
            </a:r>
            <a:r>
              <a:rPr lang="en-US" dirty="0"/>
              <a:t> is box 1</a:t>
            </a:r>
          </a:p>
          <a:p>
            <a:pPr lvl="1"/>
            <a:r>
              <a:rPr lang="en-US" dirty="0" err="1"/>
              <a:t>Hypotheekrenteaftrek</a:t>
            </a:r>
            <a:r>
              <a:rPr lang="en-US" dirty="0"/>
              <a:t> (om </a:t>
            </a:r>
            <a:r>
              <a:rPr lang="en-US" dirty="0" err="1"/>
              <a:t>negatief</a:t>
            </a:r>
            <a:r>
              <a:rPr lang="en-US" dirty="0"/>
              <a:t> </a:t>
            </a:r>
            <a:r>
              <a:rPr lang="en-US" dirty="0" err="1"/>
              <a:t>inkomen</a:t>
            </a:r>
            <a:r>
              <a:rPr lang="en-US" dirty="0"/>
              <a:t>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Alleen</a:t>
            </a:r>
            <a:r>
              <a:rPr lang="en-US" dirty="0"/>
              <a:t> het </a:t>
            </a:r>
            <a:r>
              <a:rPr lang="en-US" dirty="0" err="1"/>
              <a:t>hoofdverblijf</a:t>
            </a:r>
            <a:endParaRPr lang="en-US" dirty="0"/>
          </a:p>
          <a:p>
            <a:pPr lvl="1"/>
            <a:r>
              <a:rPr lang="en-US" dirty="0" err="1"/>
              <a:t>Aftrekbeperking</a:t>
            </a:r>
            <a:r>
              <a:rPr lang="en-US" dirty="0"/>
              <a:t> (30 </a:t>
            </a:r>
            <a:r>
              <a:rPr lang="en-US" dirty="0" err="1"/>
              <a:t>jaar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Aflossingseis</a:t>
            </a:r>
            <a:endParaRPr lang="en-US" dirty="0"/>
          </a:p>
          <a:p>
            <a:pPr lvl="1"/>
            <a:r>
              <a:rPr lang="en-US" dirty="0" err="1"/>
              <a:t>Bijleenregeling</a:t>
            </a:r>
            <a:endParaRPr lang="en-US" dirty="0"/>
          </a:p>
          <a:p>
            <a:pPr lvl="1"/>
            <a:r>
              <a:rPr lang="en-US" dirty="0"/>
              <a:t>Wet </a:t>
            </a:r>
            <a:r>
              <a:rPr lang="en-US" dirty="0" err="1"/>
              <a:t>Hillen</a:t>
            </a:r>
            <a:endParaRPr lang="en-US" dirty="0"/>
          </a:p>
          <a:p>
            <a:pPr lvl="1"/>
            <a:r>
              <a:rPr lang="en-US" dirty="0" err="1"/>
              <a:t>Afbouw</a:t>
            </a:r>
            <a:r>
              <a:rPr lang="en-US" dirty="0"/>
              <a:t> Wet </a:t>
            </a:r>
            <a:r>
              <a:rPr lang="en-US" dirty="0" err="1"/>
              <a:t>Hillen</a:t>
            </a:r>
            <a:endParaRPr lang="en-US" dirty="0"/>
          </a:p>
          <a:p>
            <a:pPr lvl="1"/>
            <a:r>
              <a:rPr lang="en-US" dirty="0" err="1"/>
              <a:t>Afbouw</a:t>
            </a:r>
            <a:r>
              <a:rPr lang="en-US" dirty="0"/>
              <a:t> </a:t>
            </a:r>
            <a:r>
              <a:rPr lang="en-US" dirty="0" err="1"/>
              <a:t>aftrekpercentage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AE78E4-E324-402C-BAF9-58FBF16E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Wet IB 2001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245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0DE85A8-AB5E-4029-8062-53695F13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10345739" cy="864000"/>
          </a:xfrm>
        </p:spPr>
        <p:txBody>
          <a:bodyPr/>
          <a:lstStyle/>
          <a:p>
            <a:r>
              <a:rPr lang="en-US" dirty="0"/>
              <a:t>Art 3.112 Wet IB 2001: </a:t>
            </a:r>
            <a:r>
              <a:rPr lang="en-US" dirty="0" err="1"/>
              <a:t>Eigenwoningforfait</a:t>
            </a:r>
            <a:endParaRPr lang="en-US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F66BFE2-2778-4F24-842D-522C0619986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413190"/>
              </p:ext>
            </p:extLst>
          </p:nvPr>
        </p:nvGraphicFramePr>
        <p:xfrm>
          <a:off x="923925" y="1093077"/>
          <a:ext cx="10345738" cy="483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820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1BF518-5E1A-451B-A1BB-8AA0E2C3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Bugettaire beslag eigenwoning (IB)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8861796-534A-4363-9D52-F24173079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55279"/>
              </p:ext>
            </p:extLst>
          </p:nvPr>
        </p:nvGraphicFramePr>
        <p:xfrm>
          <a:off x="923925" y="1397877"/>
          <a:ext cx="10795111" cy="437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290">
                  <a:extLst>
                    <a:ext uri="{9D8B030D-6E8A-4147-A177-3AD203B41FA5}">
                      <a16:colId xmlns:a16="http://schemas.microsoft.com/office/drawing/2014/main" val="1369700019"/>
                    </a:ext>
                  </a:extLst>
                </a:gridCol>
                <a:gridCol w="1587061">
                  <a:extLst>
                    <a:ext uri="{9D8B030D-6E8A-4147-A177-3AD203B41FA5}">
                      <a16:colId xmlns:a16="http://schemas.microsoft.com/office/drawing/2014/main" val="3539359080"/>
                    </a:ext>
                  </a:extLst>
                </a:gridCol>
                <a:gridCol w="1545021">
                  <a:extLst>
                    <a:ext uri="{9D8B030D-6E8A-4147-A177-3AD203B41FA5}">
                      <a16:colId xmlns:a16="http://schemas.microsoft.com/office/drawing/2014/main" val="2798867603"/>
                    </a:ext>
                  </a:extLst>
                </a:gridCol>
                <a:gridCol w="1502979">
                  <a:extLst>
                    <a:ext uri="{9D8B030D-6E8A-4147-A177-3AD203B41FA5}">
                      <a16:colId xmlns:a16="http://schemas.microsoft.com/office/drawing/2014/main" val="2248240862"/>
                    </a:ext>
                  </a:extLst>
                </a:gridCol>
                <a:gridCol w="1655380">
                  <a:extLst>
                    <a:ext uri="{9D8B030D-6E8A-4147-A177-3AD203B41FA5}">
                      <a16:colId xmlns:a16="http://schemas.microsoft.com/office/drawing/2014/main" val="3634664394"/>
                    </a:ext>
                  </a:extLst>
                </a:gridCol>
                <a:gridCol w="1655380">
                  <a:extLst>
                    <a:ext uri="{9D8B030D-6E8A-4147-A177-3AD203B41FA5}">
                      <a16:colId xmlns:a16="http://schemas.microsoft.com/office/drawing/2014/main" val="3002954178"/>
                    </a:ext>
                  </a:extLst>
                </a:gridCol>
              </a:tblGrid>
              <a:tr h="624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Budgettair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beslag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miljoen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0405446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pPr marL="0" marR="0" lvl="0" indent="0" algn="l" defTabSz="342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Hypotheekrente-aftrek</a:t>
                      </a:r>
                    </a:p>
                    <a:p>
                      <a:pPr algn="l" fontAlgn="b"/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8339572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Aftrek financieringskosten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5779949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Erfpacht enz.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3017964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m.b.t. restschuld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9930073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Eigenwoningforfait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4794356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52295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F7EADF-7D50-467B-B410-2DEC67C1889E}"/>
              </a:ext>
            </a:extLst>
          </p:cNvPr>
          <p:cNvSpPr txBox="1"/>
          <p:nvPr/>
        </p:nvSpPr>
        <p:spPr>
          <a:xfrm>
            <a:off x="8931093" y="6304059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Bron</a:t>
            </a:r>
            <a:r>
              <a:rPr lang="en-US" dirty="0"/>
              <a:t>: </a:t>
            </a:r>
            <a:r>
              <a:rPr lang="en-US" dirty="0" err="1"/>
              <a:t>Jaarlijkse</a:t>
            </a:r>
            <a:r>
              <a:rPr lang="en-US" dirty="0"/>
              <a:t> </a:t>
            </a:r>
            <a:r>
              <a:rPr lang="en-US" dirty="0" err="1"/>
              <a:t>begroting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038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752CC-8FF2-4E57-8F9A-0ADCCF2D1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hypotheekrenteaftrek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A5577-D11D-4CD2-BB82-26E4D98B7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1580891"/>
            <a:ext cx="9598803" cy="43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8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02EFBB-9D37-4617-B0AA-C1944850E3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Omdat</a:t>
            </a:r>
            <a:r>
              <a:rPr lang="en-US" dirty="0"/>
              <a:t> we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al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gedaan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Vergelijking</a:t>
            </a:r>
            <a:r>
              <a:rPr lang="en-US" dirty="0"/>
              <a:t> met </a:t>
            </a:r>
            <a:r>
              <a:rPr lang="en-US" dirty="0" err="1"/>
              <a:t>verhuurder</a:t>
            </a:r>
            <a:r>
              <a:rPr lang="en-US" dirty="0"/>
              <a:t>: de </a:t>
            </a:r>
            <a:r>
              <a:rPr lang="en-US" dirty="0" err="1"/>
              <a:t>eigenaar</a:t>
            </a:r>
            <a:r>
              <a:rPr lang="en-US" dirty="0"/>
              <a:t> </a:t>
            </a:r>
            <a:r>
              <a:rPr lang="en-US" dirty="0" err="1"/>
              <a:t>geniet</a:t>
            </a:r>
            <a:r>
              <a:rPr lang="en-US" dirty="0"/>
              <a:t> de </a:t>
            </a:r>
            <a:r>
              <a:rPr lang="en-US" dirty="0" err="1"/>
              <a:t>inkomsten</a:t>
            </a:r>
            <a:r>
              <a:rPr lang="en-US" dirty="0"/>
              <a:t> in natura</a:t>
            </a:r>
          </a:p>
          <a:p>
            <a:endParaRPr lang="en-US" dirty="0"/>
          </a:p>
          <a:p>
            <a:r>
              <a:rPr lang="en-US" dirty="0" err="1"/>
              <a:t>Omdat</a:t>
            </a:r>
            <a:r>
              <a:rPr lang="en-US" dirty="0"/>
              <a:t> met de </a:t>
            </a:r>
            <a:r>
              <a:rPr lang="en-US" dirty="0" err="1"/>
              <a:t>woning</a:t>
            </a:r>
            <a:r>
              <a:rPr lang="en-US" dirty="0"/>
              <a:t> </a:t>
            </a:r>
            <a:r>
              <a:rPr lang="en-US" dirty="0" err="1"/>
              <a:t>vermogen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gegenereerd</a:t>
            </a:r>
            <a:endParaRPr lang="en-US" dirty="0"/>
          </a:p>
          <a:p>
            <a:endParaRPr lang="en-US" dirty="0"/>
          </a:p>
          <a:p>
            <a:r>
              <a:rPr lang="en-US" dirty="0"/>
              <a:t>Zou </a:t>
            </a:r>
            <a:r>
              <a:rPr lang="en-US" dirty="0" err="1"/>
              <a:t>aansluiten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(</a:t>
            </a:r>
            <a:r>
              <a:rPr lang="en-US" dirty="0" err="1"/>
              <a:t>maatschappelijk</a:t>
            </a:r>
            <a:r>
              <a:rPr lang="en-US" dirty="0"/>
              <a:t>) </a:t>
            </a:r>
            <a:r>
              <a:rPr lang="en-US" dirty="0" err="1"/>
              <a:t>rechtsgevoel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DF8A9-07D9-49B7-9B7E-EF6BC382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heffen</a:t>
            </a:r>
            <a:r>
              <a:rPr lang="en-US" dirty="0"/>
              <a:t> we over eigen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woning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5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94D42C-34C6-4624-A61C-E064D72DCB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Heffing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draagkracht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Deelname</a:t>
            </a:r>
            <a:r>
              <a:rPr lang="en-US" dirty="0"/>
              <a:t> </a:t>
            </a:r>
            <a:r>
              <a:rPr lang="en-US" dirty="0" err="1"/>
              <a:t>economisch</a:t>
            </a:r>
            <a:r>
              <a:rPr lang="en-US" dirty="0"/>
              <a:t> </a:t>
            </a:r>
            <a:r>
              <a:rPr lang="en-US" dirty="0" err="1"/>
              <a:t>verkeer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Goederen</a:t>
            </a:r>
            <a:r>
              <a:rPr lang="en-US" dirty="0"/>
              <a:t> in eigen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vrijgesteld</a:t>
            </a:r>
            <a:r>
              <a:rPr lang="en-US" dirty="0"/>
              <a:t> in box 3?</a:t>
            </a:r>
          </a:p>
          <a:p>
            <a:endParaRPr lang="en-US" dirty="0"/>
          </a:p>
          <a:p>
            <a:r>
              <a:rPr lang="en-US" dirty="0" err="1"/>
              <a:t>Hoofdregel</a:t>
            </a:r>
            <a:r>
              <a:rPr lang="en-US" dirty="0"/>
              <a:t>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C7144F-7C2B-4722-9E2D-7E49652E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Systeem</a:t>
            </a:r>
            <a:r>
              <a:rPr lang="en-US" dirty="0"/>
              <a:t> van IB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9223638"/>
      </p:ext>
    </p:extLst>
  </p:cSld>
  <p:clrMapOvr>
    <a:masterClrMapping/>
  </p:clrMapOvr>
</p:sld>
</file>

<file path=ppt/theme/theme1.xml><?xml version="1.0" encoding="utf-8"?>
<a:theme xmlns:a="http://schemas.openxmlformats.org/drawingml/2006/main" name="_TilburgUniversity 2015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_TilburgUniversity 2015" id="{1DFE9875-28DB-4F49-AC1A-788CDA025A11}" vid="{41D490DE-95AB-42B8-A49E-988EEADC7CB7}"/>
    </a:ext>
  </a:extLst>
</a:theme>
</file>

<file path=ppt/theme/theme2.xml><?xml version="1.0" encoding="utf-8"?>
<a:theme xmlns:a="http://schemas.openxmlformats.org/drawingml/2006/main" name="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3.xml><?xml version="1.0" encoding="utf-8"?>
<a:theme xmlns:a="http://schemas.openxmlformats.org/drawingml/2006/main" name="_TilburgUniversity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67BB1965-7F26-4B11-A708-3B6C6B585A19}"/>
    </a:ext>
  </a:extLst>
</a:theme>
</file>

<file path=ppt/theme/theme4.xml><?xml version="1.0" encoding="utf-8"?>
<a:theme xmlns:a="http://schemas.openxmlformats.org/drawingml/2006/main" name="_TilburgUniversity Light Brass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6D573B7D-5A6D-43BE-B622-FA17F8802A76}"/>
    </a:ext>
  </a:extLst>
</a:theme>
</file>

<file path=ppt/theme/theme5.xml><?xml version="1.0" encoding="utf-8"?>
<a:theme xmlns:a="http://schemas.openxmlformats.org/drawingml/2006/main" name="_TilburgUniversity Light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44F0AE8C-0DF6-4186-BA9D-01BBB7D9DAD3}"/>
    </a:ext>
  </a:extLst>
</a:theme>
</file>

<file path=ppt/theme/theme6.xml><?xml version="1.0" encoding="utf-8"?>
<a:theme xmlns:a="http://schemas.openxmlformats.org/drawingml/2006/main" name="_TilburgUniversity Light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B36880EA-D15B-4A81-9FBD-11B4B0D8BED4}"/>
    </a:ext>
  </a:extLst>
</a:theme>
</file>

<file path=ppt/theme/theme7.xml><?xml version="1.0" encoding="utf-8"?>
<a:theme xmlns:a="http://schemas.openxmlformats.org/drawingml/2006/main" name="_TilburgUniversity Grey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71C123E7-A243-48CA-BC70-032C966F889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_TilburgUniversity</Template>
  <TotalTime>2597</TotalTime>
  <Words>507</Words>
  <Application>Microsoft Office PowerPoint</Application>
  <PresentationFormat>Widescreen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ScalaSans</vt:lpstr>
      <vt:lpstr>_TilburgUniversity 2015</vt:lpstr>
      <vt:lpstr>_TilburgUniversity Blue</vt:lpstr>
      <vt:lpstr>_TilburgUniversity Green</vt:lpstr>
      <vt:lpstr>_TilburgUniversity Light Brass</vt:lpstr>
      <vt:lpstr>_TilburgUniversity Light Blue</vt:lpstr>
      <vt:lpstr>_TilburgUniversity Light Green</vt:lpstr>
      <vt:lpstr>_TilburgUniversity Grey</vt:lpstr>
      <vt:lpstr>De plaats van de eigen woning in de IB </vt:lpstr>
      <vt:lpstr>Historie</vt:lpstr>
      <vt:lpstr>Huurwaardeforfait</vt:lpstr>
      <vt:lpstr>Wet IB 2001</vt:lpstr>
      <vt:lpstr>Art 3.112 Wet IB 2001: Eigenwoningforfait</vt:lpstr>
      <vt:lpstr>Bugettaire beslag eigenwoning (IB)</vt:lpstr>
      <vt:lpstr>SEO onderzoek naar hypotheekrenteaftrek</vt:lpstr>
      <vt:lpstr>Waarom heffen we over eigen gebruik woning</vt:lpstr>
      <vt:lpstr>Systeem van IB </vt:lpstr>
      <vt:lpstr>Voorstellen m.b.t. de eigen woning </vt:lpstr>
      <vt:lpstr>Voorstellen</vt:lpstr>
      <vt:lpstr>IB = draagkrachtheffing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E.C. van Scherpenzeel</dc:creator>
  <cp:lastModifiedBy>Carina van der Hoeven</cp:lastModifiedBy>
  <cp:revision>70</cp:revision>
  <cp:lastPrinted>2022-03-23T12:57:09Z</cp:lastPrinted>
  <dcterms:created xsi:type="dcterms:W3CDTF">2016-03-17T13:54:00Z</dcterms:created>
  <dcterms:modified xsi:type="dcterms:W3CDTF">2022-03-25T10:16:36Z</dcterms:modified>
</cp:coreProperties>
</file>