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8" r:id="rId2"/>
    <p:sldId id="276" r:id="rId3"/>
    <p:sldId id="282" r:id="rId4"/>
    <p:sldId id="283" r:id="rId5"/>
    <p:sldId id="263" r:id="rId6"/>
    <p:sldId id="257" r:id="rId7"/>
    <p:sldId id="264" r:id="rId8"/>
    <p:sldId id="265" r:id="rId9"/>
    <p:sldId id="268" r:id="rId10"/>
    <p:sldId id="269" r:id="rId11"/>
    <p:sldId id="270" r:id="rId12"/>
    <p:sldId id="267" r:id="rId13"/>
    <p:sldId id="271" r:id="rId14"/>
    <p:sldId id="272" r:id="rId15"/>
    <p:sldId id="266" r:id="rId16"/>
    <p:sldId id="273" r:id="rId17"/>
    <p:sldId id="274" r:id="rId18"/>
    <p:sldId id="278" r:id="rId19"/>
    <p:sldId id="277" r:id="rId20"/>
    <p:sldId id="275" r:id="rId21"/>
    <p:sldId id="279" r:id="rId22"/>
    <p:sldId id="281" r:id="rId23"/>
  </p:sldIdLst>
  <p:sldSz cx="12192000" cy="6858000"/>
  <p:notesSz cx="6888163" cy="100203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2FECD8-7C65-4F4B-9036-040E1B196621}" v="76" dt="2022-03-24T09:04:29.1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3" autoAdjust="0"/>
    <p:restoredTop sz="94710" autoAdjust="0"/>
  </p:normalViewPr>
  <p:slideViewPr>
    <p:cSldViewPr snapToGrid="0">
      <p:cViewPr varScale="1">
        <p:scale>
          <a:sx n="100" d="100"/>
          <a:sy n="100" d="100"/>
        </p:scale>
        <p:origin x="1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7D2065-1C69-40F8-9930-753533CC748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40FBB0-2D94-4E4E-BE69-A8497E6BB97B}">
      <dgm:prSet/>
      <dgm:spPr/>
      <dgm:t>
        <a:bodyPr/>
        <a:lstStyle/>
        <a:p>
          <a:r>
            <a:rPr lang="nl-NL"/>
            <a:t>Uit huis &gt; studentenhuis</a:t>
          </a:r>
          <a:endParaRPr lang="en-US"/>
        </a:p>
      </dgm:t>
    </dgm:pt>
    <dgm:pt modelId="{E8BAE436-D070-4454-9275-6EF795210619}" type="parTrans" cxnId="{428187FD-F769-4CBD-9AE7-40F8B0E580F0}">
      <dgm:prSet/>
      <dgm:spPr/>
      <dgm:t>
        <a:bodyPr/>
        <a:lstStyle/>
        <a:p>
          <a:endParaRPr lang="en-US"/>
        </a:p>
      </dgm:t>
    </dgm:pt>
    <dgm:pt modelId="{B6EAA568-81FB-4D6B-BEB6-6F11935D308B}" type="sibTrans" cxnId="{428187FD-F769-4CBD-9AE7-40F8B0E580F0}">
      <dgm:prSet/>
      <dgm:spPr/>
      <dgm:t>
        <a:bodyPr/>
        <a:lstStyle/>
        <a:p>
          <a:endParaRPr lang="en-US"/>
        </a:p>
      </dgm:t>
    </dgm:pt>
    <dgm:pt modelId="{14FDC3D1-F4D6-4374-9CD8-5E93E3858752}">
      <dgm:prSet/>
      <dgm:spPr/>
      <dgm:t>
        <a:bodyPr/>
        <a:lstStyle/>
        <a:p>
          <a:r>
            <a:rPr lang="nl-NL"/>
            <a:t>Eerste huis</a:t>
          </a:r>
          <a:endParaRPr lang="en-US"/>
        </a:p>
      </dgm:t>
    </dgm:pt>
    <dgm:pt modelId="{EFEEA0BD-CA19-482C-A4FA-3CDEC3828DC0}" type="parTrans" cxnId="{25A14A76-F8EC-4C90-9730-8008CF3F10BB}">
      <dgm:prSet/>
      <dgm:spPr/>
      <dgm:t>
        <a:bodyPr/>
        <a:lstStyle/>
        <a:p>
          <a:endParaRPr lang="en-US"/>
        </a:p>
      </dgm:t>
    </dgm:pt>
    <dgm:pt modelId="{6D4BD7C2-3ED5-4805-A264-0AF33E6D46D8}" type="sibTrans" cxnId="{25A14A76-F8EC-4C90-9730-8008CF3F10BB}">
      <dgm:prSet/>
      <dgm:spPr/>
      <dgm:t>
        <a:bodyPr/>
        <a:lstStyle/>
        <a:p>
          <a:endParaRPr lang="en-US"/>
        </a:p>
      </dgm:t>
    </dgm:pt>
    <dgm:pt modelId="{5CCF26D8-D61D-40CB-8735-BC997A218164}">
      <dgm:prSet/>
      <dgm:spPr/>
      <dgm:t>
        <a:bodyPr/>
        <a:lstStyle/>
        <a:p>
          <a:r>
            <a:rPr lang="nl-NL" dirty="0"/>
            <a:t>Verhuizen want gezinsuitbreiding en/of werk</a:t>
          </a:r>
          <a:endParaRPr lang="en-US" dirty="0"/>
        </a:p>
      </dgm:t>
    </dgm:pt>
    <dgm:pt modelId="{29EC25E0-3B5C-44B4-A765-15E464AEA8CC}" type="parTrans" cxnId="{2822B934-9C42-471A-8ABE-CA4100A6965C}">
      <dgm:prSet/>
      <dgm:spPr/>
      <dgm:t>
        <a:bodyPr/>
        <a:lstStyle/>
        <a:p>
          <a:endParaRPr lang="en-US"/>
        </a:p>
      </dgm:t>
    </dgm:pt>
    <dgm:pt modelId="{22A08719-EDBC-429C-B08B-B836F2FC8DE1}" type="sibTrans" cxnId="{2822B934-9C42-471A-8ABE-CA4100A6965C}">
      <dgm:prSet/>
      <dgm:spPr/>
      <dgm:t>
        <a:bodyPr/>
        <a:lstStyle/>
        <a:p>
          <a:endParaRPr lang="en-US"/>
        </a:p>
      </dgm:t>
    </dgm:pt>
    <dgm:pt modelId="{125A36CD-D77E-4991-BBAB-C4E30AEF95EA}">
      <dgm:prSet/>
      <dgm:spPr/>
      <dgm:t>
        <a:bodyPr/>
        <a:lstStyle/>
        <a:p>
          <a:r>
            <a:rPr lang="nl-NL"/>
            <a:t>Verbouwen</a:t>
          </a:r>
          <a:endParaRPr lang="en-US"/>
        </a:p>
      </dgm:t>
    </dgm:pt>
    <dgm:pt modelId="{8853FC0C-6F2E-47B1-9676-D13718BCE7D3}" type="parTrans" cxnId="{5C316ADA-C2DD-4092-9A84-DE4A6258D8CF}">
      <dgm:prSet/>
      <dgm:spPr/>
      <dgm:t>
        <a:bodyPr/>
        <a:lstStyle/>
        <a:p>
          <a:endParaRPr lang="en-US"/>
        </a:p>
      </dgm:t>
    </dgm:pt>
    <dgm:pt modelId="{C4AA41A3-23CD-46CE-B3C0-545EEC4F0274}" type="sibTrans" cxnId="{5C316ADA-C2DD-4092-9A84-DE4A6258D8CF}">
      <dgm:prSet/>
      <dgm:spPr/>
      <dgm:t>
        <a:bodyPr/>
        <a:lstStyle/>
        <a:p>
          <a:endParaRPr lang="en-US"/>
        </a:p>
      </dgm:t>
    </dgm:pt>
    <dgm:pt modelId="{9F29112D-8688-415A-9D2C-699EE4305466}">
      <dgm:prSet custT="1"/>
      <dgm:spPr/>
      <dgm:t>
        <a:bodyPr/>
        <a:lstStyle/>
        <a:p>
          <a:r>
            <a:rPr lang="nl-NL" sz="2800" dirty="0"/>
            <a:t>Uit elkaar gaan</a:t>
          </a:r>
          <a:endParaRPr lang="en-US" sz="2800" dirty="0"/>
        </a:p>
      </dgm:t>
    </dgm:pt>
    <dgm:pt modelId="{A33DFBDF-A997-49FC-845C-690549D20D33}" type="parTrans" cxnId="{321CB9A9-7E20-4F98-A781-F46464512D46}">
      <dgm:prSet/>
      <dgm:spPr/>
      <dgm:t>
        <a:bodyPr/>
        <a:lstStyle/>
        <a:p>
          <a:endParaRPr lang="en-US"/>
        </a:p>
      </dgm:t>
    </dgm:pt>
    <dgm:pt modelId="{CC2378C8-A566-4BA0-BCD5-2D3CB4D0F550}" type="sibTrans" cxnId="{321CB9A9-7E20-4F98-A781-F46464512D46}">
      <dgm:prSet/>
      <dgm:spPr/>
      <dgm:t>
        <a:bodyPr/>
        <a:lstStyle/>
        <a:p>
          <a:endParaRPr lang="en-US"/>
        </a:p>
      </dgm:t>
    </dgm:pt>
    <dgm:pt modelId="{1962CEEB-03A1-4FE2-82F5-45D21CC32AEA}">
      <dgm:prSet/>
      <dgm:spPr/>
      <dgm:t>
        <a:bodyPr/>
        <a:lstStyle/>
        <a:p>
          <a:r>
            <a:rPr lang="nl-NL"/>
            <a:t>Kleiner wonen of huren?</a:t>
          </a:r>
          <a:endParaRPr lang="en-US"/>
        </a:p>
      </dgm:t>
    </dgm:pt>
    <dgm:pt modelId="{FD25FB1B-521D-4938-8B3F-211CD4A90FC5}" type="parTrans" cxnId="{F64AE6C7-B020-4165-B985-02A93E92AFA3}">
      <dgm:prSet/>
      <dgm:spPr/>
      <dgm:t>
        <a:bodyPr/>
        <a:lstStyle/>
        <a:p>
          <a:endParaRPr lang="en-US"/>
        </a:p>
      </dgm:t>
    </dgm:pt>
    <dgm:pt modelId="{EFDF0373-1F19-49D8-AC0B-0F33E8EC19B7}" type="sibTrans" cxnId="{F64AE6C7-B020-4165-B985-02A93E92AFA3}">
      <dgm:prSet/>
      <dgm:spPr/>
      <dgm:t>
        <a:bodyPr/>
        <a:lstStyle/>
        <a:p>
          <a:endParaRPr lang="en-US"/>
        </a:p>
      </dgm:t>
    </dgm:pt>
    <dgm:pt modelId="{7C2F655F-8C7E-4202-96CD-49100699F5A1}">
      <dgm:prSet custT="1"/>
      <dgm:spPr/>
      <dgm:t>
        <a:bodyPr/>
        <a:lstStyle/>
        <a:p>
          <a:r>
            <a:rPr lang="nl-NL" sz="2800" dirty="0"/>
            <a:t>Overlijden &gt; erven</a:t>
          </a:r>
          <a:endParaRPr lang="en-US" sz="2800" dirty="0"/>
        </a:p>
      </dgm:t>
    </dgm:pt>
    <dgm:pt modelId="{18686F37-9F09-4F8B-BDE7-BB5A27693FFC}" type="parTrans" cxnId="{49073DCF-EDDD-436E-A0FE-0A6E77BC8A85}">
      <dgm:prSet/>
      <dgm:spPr/>
      <dgm:t>
        <a:bodyPr/>
        <a:lstStyle/>
        <a:p>
          <a:endParaRPr lang="en-US"/>
        </a:p>
      </dgm:t>
    </dgm:pt>
    <dgm:pt modelId="{42D96978-A84E-4E0B-BF34-EAA921247A5F}" type="sibTrans" cxnId="{49073DCF-EDDD-436E-A0FE-0A6E77BC8A85}">
      <dgm:prSet/>
      <dgm:spPr/>
      <dgm:t>
        <a:bodyPr/>
        <a:lstStyle/>
        <a:p>
          <a:endParaRPr lang="en-US"/>
        </a:p>
      </dgm:t>
    </dgm:pt>
    <dgm:pt modelId="{78E0DCD1-0A29-42C7-84F2-90B66423E9A6}" type="pres">
      <dgm:prSet presAssocID="{627D2065-1C69-40F8-9930-753533CC7487}" presName="linear" presStyleCnt="0">
        <dgm:presLayoutVars>
          <dgm:animLvl val="lvl"/>
          <dgm:resizeHandles val="exact"/>
        </dgm:presLayoutVars>
      </dgm:prSet>
      <dgm:spPr/>
    </dgm:pt>
    <dgm:pt modelId="{538B58B8-10E1-45B3-995C-3D5360283046}" type="pres">
      <dgm:prSet presAssocID="{D340FBB0-2D94-4E4E-BE69-A8497E6BB97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F82B4EE-1FBB-485B-B19F-A8614FA1CFA2}" type="pres">
      <dgm:prSet presAssocID="{B6EAA568-81FB-4D6B-BEB6-6F11935D308B}" presName="spacer" presStyleCnt="0"/>
      <dgm:spPr/>
    </dgm:pt>
    <dgm:pt modelId="{892670AB-55EC-4EE9-ADD4-1D9C3AB32277}" type="pres">
      <dgm:prSet presAssocID="{14FDC3D1-F4D6-4374-9CD8-5E93E385875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A964E2A-8970-4192-A4F2-8D02709D4E39}" type="pres">
      <dgm:prSet presAssocID="{6D4BD7C2-3ED5-4805-A264-0AF33E6D46D8}" presName="spacer" presStyleCnt="0"/>
      <dgm:spPr/>
    </dgm:pt>
    <dgm:pt modelId="{9477BA67-64E8-4389-8645-DA27BD88F63D}" type="pres">
      <dgm:prSet presAssocID="{5CCF26D8-D61D-40CB-8735-BC997A21816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175DDF6-F77A-487C-8B94-370289919D6B}" type="pres">
      <dgm:prSet presAssocID="{22A08719-EDBC-429C-B08B-B836F2FC8DE1}" presName="spacer" presStyleCnt="0"/>
      <dgm:spPr/>
    </dgm:pt>
    <dgm:pt modelId="{7588EFFD-60B7-48C2-9AC2-3B3E80D75146}" type="pres">
      <dgm:prSet presAssocID="{125A36CD-D77E-4991-BBAB-C4E30AEF95E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6C3F417-BC8C-4D54-87B2-17233379CB3A}" type="pres">
      <dgm:prSet presAssocID="{125A36CD-D77E-4991-BBAB-C4E30AEF95EA}" presName="childText" presStyleLbl="revTx" presStyleIdx="0" presStyleCnt="2">
        <dgm:presLayoutVars>
          <dgm:bulletEnabled val="1"/>
        </dgm:presLayoutVars>
      </dgm:prSet>
      <dgm:spPr/>
    </dgm:pt>
    <dgm:pt modelId="{FDEC0EC3-8DAC-452C-981E-5433F121AC05}" type="pres">
      <dgm:prSet presAssocID="{1962CEEB-03A1-4FE2-82F5-45D21CC32AEA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F7A5B2A7-11A6-4F37-9323-082F814C5B37}" type="pres">
      <dgm:prSet presAssocID="{1962CEEB-03A1-4FE2-82F5-45D21CC32AEA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58011313-321E-4047-955B-FC0DF71C4901}" type="presOf" srcId="{1962CEEB-03A1-4FE2-82F5-45D21CC32AEA}" destId="{FDEC0EC3-8DAC-452C-981E-5433F121AC05}" srcOrd="0" destOrd="0" presId="urn:microsoft.com/office/officeart/2005/8/layout/vList2"/>
    <dgm:cxn modelId="{A794352D-AE57-4521-8094-E33906B64982}" type="presOf" srcId="{D340FBB0-2D94-4E4E-BE69-A8497E6BB97B}" destId="{538B58B8-10E1-45B3-995C-3D5360283046}" srcOrd="0" destOrd="0" presId="urn:microsoft.com/office/officeart/2005/8/layout/vList2"/>
    <dgm:cxn modelId="{9EA2DE2E-5872-4D11-800D-4BE5BA85E439}" type="presOf" srcId="{14FDC3D1-F4D6-4374-9CD8-5E93E3858752}" destId="{892670AB-55EC-4EE9-ADD4-1D9C3AB32277}" srcOrd="0" destOrd="0" presId="urn:microsoft.com/office/officeart/2005/8/layout/vList2"/>
    <dgm:cxn modelId="{2822B934-9C42-471A-8ABE-CA4100A6965C}" srcId="{627D2065-1C69-40F8-9930-753533CC7487}" destId="{5CCF26D8-D61D-40CB-8735-BC997A218164}" srcOrd="2" destOrd="0" parTransId="{29EC25E0-3B5C-44B4-A765-15E464AEA8CC}" sibTransId="{22A08719-EDBC-429C-B08B-B836F2FC8DE1}"/>
    <dgm:cxn modelId="{25A14A76-F8EC-4C90-9730-8008CF3F10BB}" srcId="{627D2065-1C69-40F8-9930-753533CC7487}" destId="{14FDC3D1-F4D6-4374-9CD8-5E93E3858752}" srcOrd="1" destOrd="0" parTransId="{EFEEA0BD-CA19-482C-A4FA-3CDEC3828DC0}" sibTransId="{6D4BD7C2-3ED5-4805-A264-0AF33E6D46D8}"/>
    <dgm:cxn modelId="{7F1B0291-0FB7-4958-9AAA-BDB75C96527E}" type="presOf" srcId="{627D2065-1C69-40F8-9930-753533CC7487}" destId="{78E0DCD1-0A29-42C7-84F2-90B66423E9A6}" srcOrd="0" destOrd="0" presId="urn:microsoft.com/office/officeart/2005/8/layout/vList2"/>
    <dgm:cxn modelId="{321CB9A9-7E20-4F98-A781-F46464512D46}" srcId="{125A36CD-D77E-4991-BBAB-C4E30AEF95EA}" destId="{9F29112D-8688-415A-9D2C-699EE4305466}" srcOrd="0" destOrd="0" parTransId="{A33DFBDF-A997-49FC-845C-690549D20D33}" sibTransId="{CC2378C8-A566-4BA0-BCD5-2D3CB4D0F550}"/>
    <dgm:cxn modelId="{3ED127B4-C6EC-4F92-BD0A-4993607D94FE}" type="presOf" srcId="{5CCF26D8-D61D-40CB-8735-BC997A218164}" destId="{9477BA67-64E8-4389-8645-DA27BD88F63D}" srcOrd="0" destOrd="0" presId="urn:microsoft.com/office/officeart/2005/8/layout/vList2"/>
    <dgm:cxn modelId="{F64AE6C7-B020-4165-B985-02A93E92AFA3}" srcId="{627D2065-1C69-40F8-9930-753533CC7487}" destId="{1962CEEB-03A1-4FE2-82F5-45D21CC32AEA}" srcOrd="4" destOrd="0" parTransId="{FD25FB1B-521D-4938-8B3F-211CD4A90FC5}" sibTransId="{EFDF0373-1F19-49D8-AC0B-0F33E8EC19B7}"/>
    <dgm:cxn modelId="{F713F2C8-6915-4E5A-9F31-F6B189D2D42D}" type="presOf" srcId="{9F29112D-8688-415A-9D2C-699EE4305466}" destId="{56C3F417-BC8C-4D54-87B2-17233379CB3A}" srcOrd="0" destOrd="0" presId="urn:microsoft.com/office/officeart/2005/8/layout/vList2"/>
    <dgm:cxn modelId="{49073DCF-EDDD-436E-A0FE-0A6E77BC8A85}" srcId="{1962CEEB-03A1-4FE2-82F5-45D21CC32AEA}" destId="{7C2F655F-8C7E-4202-96CD-49100699F5A1}" srcOrd="0" destOrd="0" parTransId="{18686F37-9F09-4F8B-BDE7-BB5A27693FFC}" sibTransId="{42D96978-A84E-4E0B-BF34-EAA921247A5F}"/>
    <dgm:cxn modelId="{4C06D8D6-D140-4F3F-9A6D-57ED8997A41D}" type="presOf" srcId="{125A36CD-D77E-4991-BBAB-C4E30AEF95EA}" destId="{7588EFFD-60B7-48C2-9AC2-3B3E80D75146}" srcOrd="0" destOrd="0" presId="urn:microsoft.com/office/officeart/2005/8/layout/vList2"/>
    <dgm:cxn modelId="{5C316ADA-C2DD-4092-9A84-DE4A6258D8CF}" srcId="{627D2065-1C69-40F8-9930-753533CC7487}" destId="{125A36CD-D77E-4991-BBAB-C4E30AEF95EA}" srcOrd="3" destOrd="0" parTransId="{8853FC0C-6F2E-47B1-9676-D13718BCE7D3}" sibTransId="{C4AA41A3-23CD-46CE-B3C0-545EEC4F0274}"/>
    <dgm:cxn modelId="{01E099E2-84C8-4357-87F8-C3AD24306360}" type="presOf" srcId="{7C2F655F-8C7E-4202-96CD-49100699F5A1}" destId="{F7A5B2A7-11A6-4F37-9323-082F814C5B37}" srcOrd="0" destOrd="0" presId="urn:microsoft.com/office/officeart/2005/8/layout/vList2"/>
    <dgm:cxn modelId="{428187FD-F769-4CBD-9AE7-40F8B0E580F0}" srcId="{627D2065-1C69-40F8-9930-753533CC7487}" destId="{D340FBB0-2D94-4E4E-BE69-A8497E6BB97B}" srcOrd="0" destOrd="0" parTransId="{E8BAE436-D070-4454-9275-6EF795210619}" sibTransId="{B6EAA568-81FB-4D6B-BEB6-6F11935D308B}"/>
    <dgm:cxn modelId="{B29537AD-50F0-49AD-B1FC-C5AB0E5A1514}" type="presParOf" srcId="{78E0DCD1-0A29-42C7-84F2-90B66423E9A6}" destId="{538B58B8-10E1-45B3-995C-3D5360283046}" srcOrd="0" destOrd="0" presId="urn:microsoft.com/office/officeart/2005/8/layout/vList2"/>
    <dgm:cxn modelId="{3F9A6519-8B05-4EFD-8767-3A7321703A8E}" type="presParOf" srcId="{78E0DCD1-0A29-42C7-84F2-90B66423E9A6}" destId="{4F82B4EE-1FBB-485B-B19F-A8614FA1CFA2}" srcOrd="1" destOrd="0" presId="urn:microsoft.com/office/officeart/2005/8/layout/vList2"/>
    <dgm:cxn modelId="{A91357A3-6B20-4F4E-8D9B-5A412F3F83EE}" type="presParOf" srcId="{78E0DCD1-0A29-42C7-84F2-90B66423E9A6}" destId="{892670AB-55EC-4EE9-ADD4-1D9C3AB32277}" srcOrd="2" destOrd="0" presId="urn:microsoft.com/office/officeart/2005/8/layout/vList2"/>
    <dgm:cxn modelId="{9D8D4384-D2A6-49C1-B190-AEC628AE4432}" type="presParOf" srcId="{78E0DCD1-0A29-42C7-84F2-90B66423E9A6}" destId="{2A964E2A-8970-4192-A4F2-8D02709D4E39}" srcOrd="3" destOrd="0" presId="urn:microsoft.com/office/officeart/2005/8/layout/vList2"/>
    <dgm:cxn modelId="{0FC8B90F-7E5F-4704-9623-1648C7014C3A}" type="presParOf" srcId="{78E0DCD1-0A29-42C7-84F2-90B66423E9A6}" destId="{9477BA67-64E8-4389-8645-DA27BD88F63D}" srcOrd="4" destOrd="0" presId="urn:microsoft.com/office/officeart/2005/8/layout/vList2"/>
    <dgm:cxn modelId="{1DCB0155-59F0-4CEB-953C-F569017E2416}" type="presParOf" srcId="{78E0DCD1-0A29-42C7-84F2-90B66423E9A6}" destId="{B175DDF6-F77A-487C-8B94-370289919D6B}" srcOrd="5" destOrd="0" presId="urn:microsoft.com/office/officeart/2005/8/layout/vList2"/>
    <dgm:cxn modelId="{4FC630E2-8858-4AF4-8CEC-A4A8195FC354}" type="presParOf" srcId="{78E0DCD1-0A29-42C7-84F2-90B66423E9A6}" destId="{7588EFFD-60B7-48C2-9AC2-3B3E80D75146}" srcOrd="6" destOrd="0" presId="urn:microsoft.com/office/officeart/2005/8/layout/vList2"/>
    <dgm:cxn modelId="{6AA1875A-96E1-47BC-9AB5-2508942AA262}" type="presParOf" srcId="{78E0DCD1-0A29-42C7-84F2-90B66423E9A6}" destId="{56C3F417-BC8C-4D54-87B2-17233379CB3A}" srcOrd="7" destOrd="0" presId="urn:microsoft.com/office/officeart/2005/8/layout/vList2"/>
    <dgm:cxn modelId="{590B4ECA-64C1-4D6A-B045-515A799BFEA1}" type="presParOf" srcId="{78E0DCD1-0A29-42C7-84F2-90B66423E9A6}" destId="{FDEC0EC3-8DAC-452C-981E-5433F121AC05}" srcOrd="8" destOrd="0" presId="urn:microsoft.com/office/officeart/2005/8/layout/vList2"/>
    <dgm:cxn modelId="{3859D40E-B28E-49DB-8EB4-C7CEBEDD027C}" type="presParOf" srcId="{78E0DCD1-0A29-42C7-84F2-90B66423E9A6}" destId="{F7A5B2A7-11A6-4F37-9323-082F814C5B37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A88F4A-9D28-4507-9B57-86030CC24185}" type="doc">
      <dgm:prSet loTypeId="urn:microsoft.com/office/officeart/2005/8/layout/hierarchy1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F76E3E53-FB08-46C5-BD44-99097500F4CC}">
      <dgm:prSet custT="1"/>
      <dgm:spPr/>
      <dgm:t>
        <a:bodyPr/>
        <a:lstStyle/>
        <a:p>
          <a:r>
            <a:rPr lang="nl-NL" sz="1800" b="1" dirty="0"/>
            <a:t>Wet IB 2001</a:t>
          </a:r>
          <a:r>
            <a:rPr lang="nl-NL" sz="1800" dirty="0"/>
            <a:t>: artikelen 3.110 t/m 3.123a en 10bis.1 t/m 10bis.12 en Invoeringswet IB 2001 artikelen </a:t>
          </a:r>
          <a:r>
            <a:rPr lang="nl-NL" sz="1800" dirty="0" err="1"/>
            <a:t>Akab</a:t>
          </a:r>
          <a:r>
            <a:rPr lang="nl-NL" sz="1800" dirty="0"/>
            <a:t> t/m </a:t>
          </a:r>
          <a:r>
            <a:rPr lang="nl-NL" sz="1800" dirty="0" err="1"/>
            <a:t>Akb</a:t>
          </a:r>
          <a:endParaRPr lang="en-US" sz="1800" dirty="0"/>
        </a:p>
      </dgm:t>
    </dgm:pt>
    <dgm:pt modelId="{CBA106E4-5AED-41EB-B2F0-71EEE4C3127F}" type="parTrans" cxnId="{62D6D252-8AEA-4389-81B1-17C6A97E7E58}">
      <dgm:prSet/>
      <dgm:spPr/>
      <dgm:t>
        <a:bodyPr/>
        <a:lstStyle/>
        <a:p>
          <a:endParaRPr lang="en-US"/>
        </a:p>
      </dgm:t>
    </dgm:pt>
    <dgm:pt modelId="{6FA9B8DC-E032-44A2-B89D-F7068A354185}" type="sibTrans" cxnId="{62D6D252-8AEA-4389-81B1-17C6A97E7E58}">
      <dgm:prSet/>
      <dgm:spPr/>
      <dgm:t>
        <a:bodyPr/>
        <a:lstStyle/>
        <a:p>
          <a:endParaRPr lang="en-US"/>
        </a:p>
      </dgm:t>
    </dgm:pt>
    <dgm:pt modelId="{5713A8A5-F172-44FE-84C2-0F67932FAF4B}">
      <dgm:prSet/>
      <dgm:spPr/>
      <dgm:t>
        <a:bodyPr/>
        <a:lstStyle/>
        <a:p>
          <a:r>
            <a:rPr lang="nl-NL" dirty="0"/>
            <a:t>Binnen huidige Wet IB 2001:</a:t>
          </a:r>
          <a:endParaRPr lang="en-US" dirty="0"/>
        </a:p>
      </dgm:t>
    </dgm:pt>
    <dgm:pt modelId="{3BF08C0F-794E-4885-B17B-CD4BEF4DBA6F}" type="parTrans" cxnId="{55A4FA48-2044-4D10-A899-7211A2810D15}">
      <dgm:prSet/>
      <dgm:spPr/>
      <dgm:t>
        <a:bodyPr/>
        <a:lstStyle/>
        <a:p>
          <a:endParaRPr lang="en-US"/>
        </a:p>
      </dgm:t>
    </dgm:pt>
    <dgm:pt modelId="{BB36F768-747F-465A-8D33-3585DDD1EE11}" type="sibTrans" cxnId="{55A4FA48-2044-4D10-A899-7211A2810D15}">
      <dgm:prSet/>
      <dgm:spPr/>
      <dgm:t>
        <a:bodyPr/>
        <a:lstStyle/>
        <a:p>
          <a:endParaRPr lang="en-US"/>
        </a:p>
      </dgm:t>
    </dgm:pt>
    <dgm:pt modelId="{9B92C8D8-0140-4C1D-B77A-CE7D25505540}">
      <dgm:prSet/>
      <dgm:spPr/>
      <dgm:t>
        <a:bodyPr/>
        <a:lstStyle/>
        <a:p>
          <a:r>
            <a:rPr lang="nl-NL"/>
            <a:t>14 artikelen met 85 leden</a:t>
          </a:r>
          <a:endParaRPr lang="en-US"/>
        </a:p>
      </dgm:t>
    </dgm:pt>
    <dgm:pt modelId="{6DDC86EB-1ECB-4270-B57C-D3171590C8A0}" type="parTrans" cxnId="{5F57E79A-9923-474E-8799-CC3F9F9F84BA}">
      <dgm:prSet custT="1"/>
      <dgm:spPr/>
      <dgm:t>
        <a:bodyPr/>
        <a:lstStyle/>
        <a:p>
          <a:endParaRPr lang="en-US" sz="2000"/>
        </a:p>
      </dgm:t>
    </dgm:pt>
    <dgm:pt modelId="{E5CEDB7F-6C8A-4E0E-B1EE-51D039A1C5F6}" type="sibTrans" cxnId="{5F57E79A-9923-474E-8799-CC3F9F9F84BA}">
      <dgm:prSet/>
      <dgm:spPr/>
      <dgm:t>
        <a:bodyPr/>
        <a:lstStyle/>
        <a:p>
          <a:endParaRPr lang="en-US"/>
        </a:p>
      </dgm:t>
    </dgm:pt>
    <dgm:pt modelId="{7332BC92-40DB-46F5-9969-27A717F95FF9}">
      <dgm:prSet/>
      <dgm:spPr/>
      <dgm:t>
        <a:bodyPr/>
        <a:lstStyle/>
        <a:p>
          <a:r>
            <a:rPr lang="nl-NL"/>
            <a:t>15 artikelen met 70 leden</a:t>
          </a:r>
          <a:endParaRPr lang="en-US"/>
        </a:p>
      </dgm:t>
    </dgm:pt>
    <dgm:pt modelId="{AA68E882-8F2D-41DC-B0E6-661697A31B5D}" type="parTrans" cxnId="{B1AA11D0-60FE-4057-B9C2-143F5757C26D}">
      <dgm:prSet custT="1"/>
      <dgm:spPr/>
      <dgm:t>
        <a:bodyPr/>
        <a:lstStyle/>
        <a:p>
          <a:endParaRPr lang="en-US" sz="2000"/>
        </a:p>
      </dgm:t>
    </dgm:pt>
    <dgm:pt modelId="{295B77B8-10B1-449C-ADF4-16F528794A98}" type="sibTrans" cxnId="{B1AA11D0-60FE-4057-B9C2-143F5757C26D}">
      <dgm:prSet/>
      <dgm:spPr/>
      <dgm:t>
        <a:bodyPr/>
        <a:lstStyle/>
        <a:p>
          <a:endParaRPr lang="en-US"/>
        </a:p>
      </dgm:t>
    </dgm:pt>
    <dgm:pt modelId="{C3D580E3-F7C7-4E18-B8D8-8DFC1D7AD0FB}">
      <dgm:prSet/>
      <dgm:spPr/>
      <dgm:t>
        <a:bodyPr/>
        <a:lstStyle/>
        <a:p>
          <a:r>
            <a:rPr lang="nl-NL"/>
            <a:t>In 2021 bijna 200 gerechtelijke uitspraken rond de eigen woning (bron rechtspraak.nl)</a:t>
          </a:r>
          <a:endParaRPr lang="en-US"/>
        </a:p>
      </dgm:t>
    </dgm:pt>
    <dgm:pt modelId="{96B22893-4903-44F2-9F03-0DDB524288D1}" type="parTrans" cxnId="{40655D85-8C62-4C07-8BFC-E51484F54C83}">
      <dgm:prSet/>
      <dgm:spPr/>
      <dgm:t>
        <a:bodyPr/>
        <a:lstStyle/>
        <a:p>
          <a:endParaRPr lang="en-US"/>
        </a:p>
      </dgm:t>
    </dgm:pt>
    <dgm:pt modelId="{F8844D21-4041-4DDA-895E-9F992C866143}" type="sibTrans" cxnId="{40655D85-8C62-4C07-8BFC-E51484F54C83}">
      <dgm:prSet/>
      <dgm:spPr/>
      <dgm:t>
        <a:bodyPr/>
        <a:lstStyle/>
        <a:p>
          <a:endParaRPr lang="en-US"/>
        </a:p>
      </dgm:t>
    </dgm:pt>
    <dgm:pt modelId="{ACD393E4-FC52-4F21-98E9-5F053B63B46E}">
      <dgm:prSet/>
      <dgm:spPr/>
      <dgm:t>
        <a:bodyPr/>
        <a:lstStyle/>
        <a:p>
          <a:r>
            <a:rPr lang="nl-NL"/>
            <a:t>32 filmpjes voor de opleiding RB (rond de eigen woning)</a:t>
          </a:r>
          <a:endParaRPr lang="en-US"/>
        </a:p>
      </dgm:t>
    </dgm:pt>
    <dgm:pt modelId="{56C367B4-4A75-494A-BF06-11E78237B8FB}" type="parTrans" cxnId="{EBE56016-2AB9-46D8-A151-534279AA3A5B}">
      <dgm:prSet/>
      <dgm:spPr/>
      <dgm:t>
        <a:bodyPr/>
        <a:lstStyle/>
        <a:p>
          <a:endParaRPr lang="en-US"/>
        </a:p>
      </dgm:t>
    </dgm:pt>
    <dgm:pt modelId="{4515802A-2887-4706-85FC-5905AEAE6A57}" type="sibTrans" cxnId="{EBE56016-2AB9-46D8-A151-534279AA3A5B}">
      <dgm:prSet/>
      <dgm:spPr/>
      <dgm:t>
        <a:bodyPr/>
        <a:lstStyle/>
        <a:p>
          <a:endParaRPr lang="en-US"/>
        </a:p>
      </dgm:t>
    </dgm:pt>
    <dgm:pt modelId="{176FBAD0-265F-489C-A5E0-4F599E40F28F}" type="pres">
      <dgm:prSet presAssocID="{71A88F4A-9D28-4507-9B57-86030CC2418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6BE2B74-D37A-4646-9702-0C481D8D7778}" type="pres">
      <dgm:prSet presAssocID="{F76E3E53-FB08-46C5-BD44-99097500F4CC}" presName="hierRoot1" presStyleCnt="0"/>
      <dgm:spPr/>
    </dgm:pt>
    <dgm:pt modelId="{B34A6549-521B-4FFB-98D6-F327EF23316A}" type="pres">
      <dgm:prSet presAssocID="{F76E3E53-FB08-46C5-BD44-99097500F4CC}" presName="composite" presStyleCnt="0"/>
      <dgm:spPr/>
    </dgm:pt>
    <dgm:pt modelId="{C1547F82-E20F-4193-9FE3-478A9A190A86}" type="pres">
      <dgm:prSet presAssocID="{F76E3E53-FB08-46C5-BD44-99097500F4CC}" presName="background" presStyleLbl="node0" presStyleIdx="0" presStyleCnt="4"/>
      <dgm:spPr/>
    </dgm:pt>
    <dgm:pt modelId="{A919EDFB-C62C-44FD-A3C6-0899775E334B}" type="pres">
      <dgm:prSet presAssocID="{F76E3E53-FB08-46C5-BD44-99097500F4CC}" presName="text" presStyleLbl="fgAcc0" presStyleIdx="0" presStyleCnt="4">
        <dgm:presLayoutVars>
          <dgm:chPref val="3"/>
        </dgm:presLayoutVars>
      </dgm:prSet>
      <dgm:spPr/>
    </dgm:pt>
    <dgm:pt modelId="{F868DEFE-F39B-4BE5-8DE8-AC2564BF5DB9}" type="pres">
      <dgm:prSet presAssocID="{F76E3E53-FB08-46C5-BD44-99097500F4CC}" presName="hierChild2" presStyleCnt="0"/>
      <dgm:spPr/>
    </dgm:pt>
    <dgm:pt modelId="{0DEDC15C-4960-4C2C-A2F9-E8FF37951656}" type="pres">
      <dgm:prSet presAssocID="{5713A8A5-F172-44FE-84C2-0F67932FAF4B}" presName="hierRoot1" presStyleCnt="0"/>
      <dgm:spPr/>
    </dgm:pt>
    <dgm:pt modelId="{BA842A90-520D-4AA0-B80F-204DC94C5CC6}" type="pres">
      <dgm:prSet presAssocID="{5713A8A5-F172-44FE-84C2-0F67932FAF4B}" presName="composite" presStyleCnt="0"/>
      <dgm:spPr/>
    </dgm:pt>
    <dgm:pt modelId="{DED12E5B-1CC1-4112-9ED3-D6380702179C}" type="pres">
      <dgm:prSet presAssocID="{5713A8A5-F172-44FE-84C2-0F67932FAF4B}" presName="background" presStyleLbl="node0" presStyleIdx="1" presStyleCnt="4"/>
      <dgm:spPr/>
    </dgm:pt>
    <dgm:pt modelId="{ADA57016-3E55-499C-9B48-49CF55AB02CE}" type="pres">
      <dgm:prSet presAssocID="{5713A8A5-F172-44FE-84C2-0F67932FAF4B}" presName="text" presStyleLbl="fgAcc0" presStyleIdx="1" presStyleCnt="4">
        <dgm:presLayoutVars>
          <dgm:chPref val="3"/>
        </dgm:presLayoutVars>
      </dgm:prSet>
      <dgm:spPr/>
    </dgm:pt>
    <dgm:pt modelId="{99F69762-B44C-4B40-A874-AA0DA913F3D5}" type="pres">
      <dgm:prSet presAssocID="{5713A8A5-F172-44FE-84C2-0F67932FAF4B}" presName="hierChild2" presStyleCnt="0"/>
      <dgm:spPr/>
    </dgm:pt>
    <dgm:pt modelId="{331AA04F-BF74-42BB-94C5-47C6D84E4BB2}" type="pres">
      <dgm:prSet presAssocID="{6DDC86EB-1ECB-4270-B57C-D3171590C8A0}" presName="Name10" presStyleLbl="parChTrans1D2" presStyleIdx="0" presStyleCnt="2"/>
      <dgm:spPr/>
    </dgm:pt>
    <dgm:pt modelId="{BE68FABD-A7D7-42B3-80EB-42068A1905F9}" type="pres">
      <dgm:prSet presAssocID="{9B92C8D8-0140-4C1D-B77A-CE7D25505540}" presName="hierRoot2" presStyleCnt="0"/>
      <dgm:spPr/>
    </dgm:pt>
    <dgm:pt modelId="{8150EF31-1BA6-46D9-A138-CE6BCC37B416}" type="pres">
      <dgm:prSet presAssocID="{9B92C8D8-0140-4C1D-B77A-CE7D25505540}" presName="composite2" presStyleCnt="0"/>
      <dgm:spPr/>
    </dgm:pt>
    <dgm:pt modelId="{3D3162A6-42C9-4AA8-81F5-075DB09BB34D}" type="pres">
      <dgm:prSet presAssocID="{9B92C8D8-0140-4C1D-B77A-CE7D25505540}" presName="background2" presStyleLbl="node2" presStyleIdx="0" presStyleCnt="2"/>
      <dgm:spPr/>
    </dgm:pt>
    <dgm:pt modelId="{A1A367AD-39EE-444F-BCB1-BC3BFCB2473D}" type="pres">
      <dgm:prSet presAssocID="{9B92C8D8-0140-4C1D-B77A-CE7D25505540}" presName="text2" presStyleLbl="fgAcc2" presStyleIdx="0" presStyleCnt="2">
        <dgm:presLayoutVars>
          <dgm:chPref val="3"/>
        </dgm:presLayoutVars>
      </dgm:prSet>
      <dgm:spPr/>
    </dgm:pt>
    <dgm:pt modelId="{EE05E870-3AED-476D-85DD-FE54AAE927AD}" type="pres">
      <dgm:prSet presAssocID="{9B92C8D8-0140-4C1D-B77A-CE7D25505540}" presName="hierChild3" presStyleCnt="0"/>
      <dgm:spPr/>
    </dgm:pt>
    <dgm:pt modelId="{EB1F6B01-CEC0-4979-8837-C0491691AC02}" type="pres">
      <dgm:prSet presAssocID="{AA68E882-8F2D-41DC-B0E6-661697A31B5D}" presName="Name10" presStyleLbl="parChTrans1D2" presStyleIdx="1" presStyleCnt="2"/>
      <dgm:spPr/>
    </dgm:pt>
    <dgm:pt modelId="{8FF57E1C-5FE1-42D0-B029-06DA161B79F1}" type="pres">
      <dgm:prSet presAssocID="{7332BC92-40DB-46F5-9969-27A717F95FF9}" presName="hierRoot2" presStyleCnt="0"/>
      <dgm:spPr/>
    </dgm:pt>
    <dgm:pt modelId="{BCAA494D-8F17-46B3-AB12-68A6055F8117}" type="pres">
      <dgm:prSet presAssocID="{7332BC92-40DB-46F5-9969-27A717F95FF9}" presName="composite2" presStyleCnt="0"/>
      <dgm:spPr/>
    </dgm:pt>
    <dgm:pt modelId="{A5486C8F-2841-42AB-B79D-79C23AE00F95}" type="pres">
      <dgm:prSet presAssocID="{7332BC92-40DB-46F5-9969-27A717F95FF9}" presName="background2" presStyleLbl="node2" presStyleIdx="1" presStyleCnt="2"/>
      <dgm:spPr/>
    </dgm:pt>
    <dgm:pt modelId="{58430561-E87A-426A-A6F8-1BF39F384D2E}" type="pres">
      <dgm:prSet presAssocID="{7332BC92-40DB-46F5-9969-27A717F95FF9}" presName="text2" presStyleLbl="fgAcc2" presStyleIdx="1" presStyleCnt="2">
        <dgm:presLayoutVars>
          <dgm:chPref val="3"/>
        </dgm:presLayoutVars>
      </dgm:prSet>
      <dgm:spPr/>
    </dgm:pt>
    <dgm:pt modelId="{D4A5AB31-886E-42B3-B465-04940482BC32}" type="pres">
      <dgm:prSet presAssocID="{7332BC92-40DB-46F5-9969-27A717F95FF9}" presName="hierChild3" presStyleCnt="0"/>
      <dgm:spPr/>
    </dgm:pt>
    <dgm:pt modelId="{3BBEC7BF-E898-41AB-ABA3-FCB43EEFCC36}" type="pres">
      <dgm:prSet presAssocID="{C3D580E3-F7C7-4E18-B8D8-8DFC1D7AD0FB}" presName="hierRoot1" presStyleCnt="0"/>
      <dgm:spPr/>
    </dgm:pt>
    <dgm:pt modelId="{6C0B7481-266B-4116-B163-4F2CFF354320}" type="pres">
      <dgm:prSet presAssocID="{C3D580E3-F7C7-4E18-B8D8-8DFC1D7AD0FB}" presName="composite" presStyleCnt="0"/>
      <dgm:spPr/>
    </dgm:pt>
    <dgm:pt modelId="{7161D10D-E9FC-413E-A908-42F3AC8E0F72}" type="pres">
      <dgm:prSet presAssocID="{C3D580E3-F7C7-4E18-B8D8-8DFC1D7AD0FB}" presName="background" presStyleLbl="node0" presStyleIdx="2" presStyleCnt="4"/>
      <dgm:spPr/>
    </dgm:pt>
    <dgm:pt modelId="{57DEC077-54E1-429A-A8A7-3A1E55A83376}" type="pres">
      <dgm:prSet presAssocID="{C3D580E3-F7C7-4E18-B8D8-8DFC1D7AD0FB}" presName="text" presStyleLbl="fgAcc0" presStyleIdx="2" presStyleCnt="4">
        <dgm:presLayoutVars>
          <dgm:chPref val="3"/>
        </dgm:presLayoutVars>
      </dgm:prSet>
      <dgm:spPr/>
    </dgm:pt>
    <dgm:pt modelId="{580C287B-B5D6-4410-8490-1DE3278BF4D8}" type="pres">
      <dgm:prSet presAssocID="{C3D580E3-F7C7-4E18-B8D8-8DFC1D7AD0FB}" presName="hierChild2" presStyleCnt="0"/>
      <dgm:spPr/>
    </dgm:pt>
    <dgm:pt modelId="{80469ADA-94CD-4DAF-992F-589A5E361335}" type="pres">
      <dgm:prSet presAssocID="{ACD393E4-FC52-4F21-98E9-5F053B63B46E}" presName="hierRoot1" presStyleCnt="0"/>
      <dgm:spPr/>
    </dgm:pt>
    <dgm:pt modelId="{209285ED-889C-467F-9B53-843E36CF8C7B}" type="pres">
      <dgm:prSet presAssocID="{ACD393E4-FC52-4F21-98E9-5F053B63B46E}" presName="composite" presStyleCnt="0"/>
      <dgm:spPr/>
    </dgm:pt>
    <dgm:pt modelId="{9948CA49-ADF5-4FC8-A000-1CF1672903E6}" type="pres">
      <dgm:prSet presAssocID="{ACD393E4-FC52-4F21-98E9-5F053B63B46E}" presName="background" presStyleLbl="node0" presStyleIdx="3" presStyleCnt="4"/>
      <dgm:spPr/>
    </dgm:pt>
    <dgm:pt modelId="{FAE16FAB-6959-4822-88A7-41A8CBE16948}" type="pres">
      <dgm:prSet presAssocID="{ACD393E4-FC52-4F21-98E9-5F053B63B46E}" presName="text" presStyleLbl="fgAcc0" presStyleIdx="3" presStyleCnt="4">
        <dgm:presLayoutVars>
          <dgm:chPref val="3"/>
        </dgm:presLayoutVars>
      </dgm:prSet>
      <dgm:spPr/>
    </dgm:pt>
    <dgm:pt modelId="{37180204-20EC-4079-96D3-6C166F667E16}" type="pres">
      <dgm:prSet presAssocID="{ACD393E4-FC52-4F21-98E9-5F053B63B46E}" presName="hierChild2" presStyleCnt="0"/>
      <dgm:spPr/>
    </dgm:pt>
  </dgm:ptLst>
  <dgm:cxnLst>
    <dgm:cxn modelId="{EBE56016-2AB9-46D8-A151-534279AA3A5B}" srcId="{71A88F4A-9D28-4507-9B57-86030CC24185}" destId="{ACD393E4-FC52-4F21-98E9-5F053B63B46E}" srcOrd="3" destOrd="0" parTransId="{56C367B4-4A75-494A-BF06-11E78237B8FB}" sibTransId="{4515802A-2887-4706-85FC-5905AEAE6A57}"/>
    <dgm:cxn modelId="{CCFAA431-2CB6-43DF-8F57-A80CA12CA965}" type="presOf" srcId="{71A88F4A-9D28-4507-9B57-86030CC24185}" destId="{176FBAD0-265F-489C-A5E0-4F599E40F28F}" srcOrd="0" destOrd="0" presId="urn:microsoft.com/office/officeart/2005/8/layout/hierarchy1"/>
    <dgm:cxn modelId="{B6FA6535-B1EE-4BBE-B020-AF7075240D0D}" type="presOf" srcId="{5713A8A5-F172-44FE-84C2-0F67932FAF4B}" destId="{ADA57016-3E55-499C-9B48-49CF55AB02CE}" srcOrd="0" destOrd="0" presId="urn:microsoft.com/office/officeart/2005/8/layout/hierarchy1"/>
    <dgm:cxn modelId="{55A4FA48-2044-4D10-A899-7211A2810D15}" srcId="{71A88F4A-9D28-4507-9B57-86030CC24185}" destId="{5713A8A5-F172-44FE-84C2-0F67932FAF4B}" srcOrd="1" destOrd="0" parTransId="{3BF08C0F-794E-4885-B17B-CD4BEF4DBA6F}" sibTransId="{BB36F768-747F-465A-8D33-3585DDD1EE11}"/>
    <dgm:cxn modelId="{2D82ED6C-24CC-4FD6-9CA6-00FD4A57E7F6}" type="presOf" srcId="{7332BC92-40DB-46F5-9969-27A717F95FF9}" destId="{58430561-E87A-426A-A6F8-1BF39F384D2E}" srcOrd="0" destOrd="0" presId="urn:microsoft.com/office/officeart/2005/8/layout/hierarchy1"/>
    <dgm:cxn modelId="{62D6D252-8AEA-4389-81B1-17C6A97E7E58}" srcId="{71A88F4A-9D28-4507-9B57-86030CC24185}" destId="{F76E3E53-FB08-46C5-BD44-99097500F4CC}" srcOrd="0" destOrd="0" parTransId="{CBA106E4-5AED-41EB-B2F0-71EEE4C3127F}" sibTransId="{6FA9B8DC-E032-44A2-B89D-F7068A354185}"/>
    <dgm:cxn modelId="{40655D85-8C62-4C07-8BFC-E51484F54C83}" srcId="{71A88F4A-9D28-4507-9B57-86030CC24185}" destId="{C3D580E3-F7C7-4E18-B8D8-8DFC1D7AD0FB}" srcOrd="2" destOrd="0" parTransId="{96B22893-4903-44F2-9F03-0DDB524288D1}" sibTransId="{F8844D21-4041-4DDA-895E-9F992C866143}"/>
    <dgm:cxn modelId="{5F57E79A-9923-474E-8799-CC3F9F9F84BA}" srcId="{5713A8A5-F172-44FE-84C2-0F67932FAF4B}" destId="{9B92C8D8-0140-4C1D-B77A-CE7D25505540}" srcOrd="0" destOrd="0" parTransId="{6DDC86EB-1ECB-4270-B57C-D3171590C8A0}" sibTransId="{E5CEDB7F-6C8A-4E0E-B1EE-51D039A1C5F6}"/>
    <dgm:cxn modelId="{9454ABA0-604C-4BA0-BA6E-29931A76CE13}" type="presOf" srcId="{ACD393E4-FC52-4F21-98E9-5F053B63B46E}" destId="{FAE16FAB-6959-4822-88A7-41A8CBE16948}" srcOrd="0" destOrd="0" presId="urn:microsoft.com/office/officeart/2005/8/layout/hierarchy1"/>
    <dgm:cxn modelId="{10D417B9-FE30-4349-8484-790DBB616FEB}" type="presOf" srcId="{AA68E882-8F2D-41DC-B0E6-661697A31B5D}" destId="{EB1F6B01-CEC0-4979-8837-C0491691AC02}" srcOrd="0" destOrd="0" presId="urn:microsoft.com/office/officeart/2005/8/layout/hierarchy1"/>
    <dgm:cxn modelId="{B1AA11D0-60FE-4057-B9C2-143F5757C26D}" srcId="{5713A8A5-F172-44FE-84C2-0F67932FAF4B}" destId="{7332BC92-40DB-46F5-9969-27A717F95FF9}" srcOrd="1" destOrd="0" parTransId="{AA68E882-8F2D-41DC-B0E6-661697A31B5D}" sibTransId="{295B77B8-10B1-449C-ADF4-16F528794A98}"/>
    <dgm:cxn modelId="{06C409D1-DA40-41C5-8A1E-8AC487898515}" type="presOf" srcId="{C3D580E3-F7C7-4E18-B8D8-8DFC1D7AD0FB}" destId="{57DEC077-54E1-429A-A8A7-3A1E55A83376}" srcOrd="0" destOrd="0" presId="urn:microsoft.com/office/officeart/2005/8/layout/hierarchy1"/>
    <dgm:cxn modelId="{D6F128DA-894E-4F0B-9B28-6F856E36C498}" type="presOf" srcId="{6DDC86EB-1ECB-4270-B57C-D3171590C8A0}" destId="{331AA04F-BF74-42BB-94C5-47C6D84E4BB2}" srcOrd="0" destOrd="0" presId="urn:microsoft.com/office/officeart/2005/8/layout/hierarchy1"/>
    <dgm:cxn modelId="{529CA9DF-894D-4BD2-B39E-D647B4C2CC2C}" type="presOf" srcId="{F76E3E53-FB08-46C5-BD44-99097500F4CC}" destId="{A919EDFB-C62C-44FD-A3C6-0899775E334B}" srcOrd="0" destOrd="0" presId="urn:microsoft.com/office/officeart/2005/8/layout/hierarchy1"/>
    <dgm:cxn modelId="{3555CDF8-2ED4-4E57-B28A-D7EB18B569F1}" type="presOf" srcId="{9B92C8D8-0140-4C1D-B77A-CE7D25505540}" destId="{A1A367AD-39EE-444F-BCB1-BC3BFCB2473D}" srcOrd="0" destOrd="0" presId="urn:microsoft.com/office/officeart/2005/8/layout/hierarchy1"/>
    <dgm:cxn modelId="{FBB78397-B163-44DB-84C8-A593533AE0CA}" type="presParOf" srcId="{176FBAD0-265F-489C-A5E0-4F599E40F28F}" destId="{16BE2B74-D37A-4646-9702-0C481D8D7778}" srcOrd="0" destOrd="0" presId="urn:microsoft.com/office/officeart/2005/8/layout/hierarchy1"/>
    <dgm:cxn modelId="{00FF5EA3-C60F-44F5-AF23-E325E948C879}" type="presParOf" srcId="{16BE2B74-D37A-4646-9702-0C481D8D7778}" destId="{B34A6549-521B-4FFB-98D6-F327EF23316A}" srcOrd="0" destOrd="0" presId="urn:microsoft.com/office/officeart/2005/8/layout/hierarchy1"/>
    <dgm:cxn modelId="{1416C9A7-ECD5-4C33-86D4-E371C762516B}" type="presParOf" srcId="{B34A6549-521B-4FFB-98D6-F327EF23316A}" destId="{C1547F82-E20F-4193-9FE3-478A9A190A86}" srcOrd="0" destOrd="0" presId="urn:microsoft.com/office/officeart/2005/8/layout/hierarchy1"/>
    <dgm:cxn modelId="{C4BC88F5-A922-4094-8AC0-C5454275A6DC}" type="presParOf" srcId="{B34A6549-521B-4FFB-98D6-F327EF23316A}" destId="{A919EDFB-C62C-44FD-A3C6-0899775E334B}" srcOrd="1" destOrd="0" presId="urn:microsoft.com/office/officeart/2005/8/layout/hierarchy1"/>
    <dgm:cxn modelId="{E3C32738-19A5-4ECF-9C10-89DD91842E6C}" type="presParOf" srcId="{16BE2B74-D37A-4646-9702-0C481D8D7778}" destId="{F868DEFE-F39B-4BE5-8DE8-AC2564BF5DB9}" srcOrd="1" destOrd="0" presId="urn:microsoft.com/office/officeart/2005/8/layout/hierarchy1"/>
    <dgm:cxn modelId="{A346B1F0-85B7-404F-AA12-A4BFF82847AA}" type="presParOf" srcId="{176FBAD0-265F-489C-A5E0-4F599E40F28F}" destId="{0DEDC15C-4960-4C2C-A2F9-E8FF37951656}" srcOrd="1" destOrd="0" presId="urn:microsoft.com/office/officeart/2005/8/layout/hierarchy1"/>
    <dgm:cxn modelId="{13124876-4782-43E6-BD20-244437A76222}" type="presParOf" srcId="{0DEDC15C-4960-4C2C-A2F9-E8FF37951656}" destId="{BA842A90-520D-4AA0-B80F-204DC94C5CC6}" srcOrd="0" destOrd="0" presId="urn:microsoft.com/office/officeart/2005/8/layout/hierarchy1"/>
    <dgm:cxn modelId="{5462A765-C5A7-4696-A642-D2105CF9012A}" type="presParOf" srcId="{BA842A90-520D-4AA0-B80F-204DC94C5CC6}" destId="{DED12E5B-1CC1-4112-9ED3-D6380702179C}" srcOrd="0" destOrd="0" presId="urn:microsoft.com/office/officeart/2005/8/layout/hierarchy1"/>
    <dgm:cxn modelId="{84ED9045-EAE5-4751-9E35-0387BCD38E8A}" type="presParOf" srcId="{BA842A90-520D-4AA0-B80F-204DC94C5CC6}" destId="{ADA57016-3E55-499C-9B48-49CF55AB02CE}" srcOrd="1" destOrd="0" presId="urn:microsoft.com/office/officeart/2005/8/layout/hierarchy1"/>
    <dgm:cxn modelId="{233BDC01-C53A-4BB6-8D29-BD4BFF40673D}" type="presParOf" srcId="{0DEDC15C-4960-4C2C-A2F9-E8FF37951656}" destId="{99F69762-B44C-4B40-A874-AA0DA913F3D5}" srcOrd="1" destOrd="0" presId="urn:microsoft.com/office/officeart/2005/8/layout/hierarchy1"/>
    <dgm:cxn modelId="{789ED97B-95C0-458A-AC33-F5FB2630AEC5}" type="presParOf" srcId="{99F69762-B44C-4B40-A874-AA0DA913F3D5}" destId="{331AA04F-BF74-42BB-94C5-47C6D84E4BB2}" srcOrd="0" destOrd="0" presId="urn:microsoft.com/office/officeart/2005/8/layout/hierarchy1"/>
    <dgm:cxn modelId="{EFEABF90-1075-47DB-9D98-4620B0941D2A}" type="presParOf" srcId="{99F69762-B44C-4B40-A874-AA0DA913F3D5}" destId="{BE68FABD-A7D7-42B3-80EB-42068A1905F9}" srcOrd="1" destOrd="0" presId="urn:microsoft.com/office/officeart/2005/8/layout/hierarchy1"/>
    <dgm:cxn modelId="{B42B8AEA-7F82-4F9D-AE71-DB1CA0E3B572}" type="presParOf" srcId="{BE68FABD-A7D7-42B3-80EB-42068A1905F9}" destId="{8150EF31-1BA6-46D9-A138-CE6BCC37B416}" srcOrd="0" destOrd="0" presId="urn:microsoft.com/office/officeart/2005/8/layout/hierarchy1"/>
    <dgm:cxn modelId="{578E007F-9D0A-433A-97FA-4C7008D0DD18}" type="presParOf" srcId="{8150EF31-1BA6-46D9-A138-CE6BCC37B416}" destId="{3D3162A6-42C9-4AA8-81F5-075DB09BB34D}" srcOrd="0" destOrd="0" presId="urn:microsoft.com/office/officeart/2005/8/layout/hierarchy1"/>
    <dgm:cxn modelId="{03284AC4-28B5-40C2-BC98-ACAD58924C9F}" type="presParOf" srcId="{8150EF31-1BA6-46D9-A138-CE6BCC37B416}" destId="{A1A367AD-39EE-444F-BCB1-BC3BFCB2473D}" srcOrd="1" destOrd="0" presId="urn:microsoft.com/office/officeart/2005/8/layout/hierarchy1"/>
    <dgm:cxn modelId="{998041F5-7F47-4E90-A31D-F1D518018D49}" type="presParOf" srcId="{BE68FABD-A7D7-42B3-80EB-42068A1905F9}" destId="{EE05E870-3AED-476D-85DD-FE54AAE927AD}" srcOrd="1" destOrd="0" presId="urn:microsoft.com/office/officeart/2005/8/layout/hierarchy1"/>
    <dgm:cxn modelId="{338FBD72-BFFB-4047-B22F-4229AE39B6A5}" type="presParOf" srcId="{99F69762-B44C-4B40-A874-AA0DA913F3D5}" destId="{EB1F6B01-CEC0-4979-8837-C0491691AC02}" srcOrd="2" destOrd="0" presId="urn:microsoft.com/office/officeart/2005/8/layout/hierarchy1"/>
    <dgm:cxn modelId="{A832931B-67C6-43A3-A8FB-3973E7D0D8CA}" type="presParOf" srcId="{99F69762-B44C-4B40-A874-AA0DA913F3D5}" destId="{8FF57E1C-5FE1-42D0-B029-06DA161B79F1}" srcOrd="3" destOrd="0" presId="urn:microsoft.com/office/officeart/2005/8/layout/hierarchy1"/>
    <dgm:cxn modelId="{BE60EC9E-AC20-415D-A482-F061AC9F6D10}" type="presParOf" srcId="{8FF57E1C-5FE1-42D0-B029-06DA161B79F1}" destId="{BCAA494D-8F17-46B3-AB12-68A6055F8117}" srcOrd="0" destOrd="0" presId="urn:microsoft.com/office/officeart/2005/8/layout/hierarchy1"/>
    <dgm:cxn modelId="{FDF4B4BF-02D9-431A-A0A1-4D0E8469BB6C}" type="presParOf" srcId="{BCAA494D-8F17-46B3-AB12-68A6055F8117}" destId="{A5486C8F-2841-42AB-B79D-79C23AE00F95}" srcOrd="0" destOrd="0" presId="urn:microsoft.com/office/officeart/2005/8/layout/hierarchy1"/>
    <dgm:cxn modelId="{CBAEAA8F-2E1F-4838-A856-69849A98B96F}" type="presParOf" srcId="{BCAA494D-8F17-46B3-AB12-68A6055F8117}" destId="{58430561-E87A-426A-A6F8-1BF39F384D2E}" srcOrd="1" destOrd="0" presId="urn:microsoft.com/office/officeart/2005/8/layout/hierarchy1"/>
    <dgm:cxn modelId="{E29BE3EC-90CA-4780-BAE6-EE146B60BB36}" type="presParOf" srcId="{8FF57E1C-5FE1-42D0-B029-06DA161B79F1}" destId="{D4A5AB31-886E-42B3-B465-04940482BC32}" srcOrd="1" destOrd="0" presId="urn:microsoft.com/office/officeart/2005/8/layout/hierarchy1"/>
    <dgm:cxn modelId="{B8E5C93A-004B-40CF-BC4A-D52FF256230A}" type="presParOf" srcId="{176FBAD0-265F-489C-A5E0-4F599E40F28F}" destId="{3BBEC7BF-E898-41AB-ABA3-FCB43EEFCC36}" srcOrd="2" destOrd="0" presId="urn:microsoft.com/office/officeart/2005/8/layout/hierarchy1"/>
    <dgm:cxn modelId="{0F2BC3A9-2E7D-4361-80A2-B164C92AEC12}" type="presParOf" srcId="{3BBEC7BF-E898-41AB-ABA3-FCB43EEFCC36}" destId="{6C0B7481-266B-4116-B163-4F2CFF354320}" srcOrd="0" destOrd="0" presId="urn:microsoft.com/office/officeart/2005/8/layout/hierarchy1"/>
    <dgm:cxn modelId="{6C393E14-F8AA-42B0-8F09-7E7F56D52F46}" type="presParOf" srcId="{6C0B7481-266B-4116-B163-4F2CFF354320}" destId="{7161D10D-E9FC-413E-A908-42F3AC8E0F72}" srcOrd="0" destOrd="0" presId="urn:microsoft.com/office/officeart/2005/8/layout/hierarchy1"/>
    <dgm:cxn modelId="{941367B6-CD90-45B9-A41E-91E60293A5DE}" type="presParOf" srcId="{6C0B7481-266B-4116-B163-4F2CFF354320}" destId="{57DEC077-54E1-429A-A8A7-3A1E55A83376}" srcOrd="1" destOrd="0" presId="urn:microsoft.com/office/officeart/2005/8/layout/hierarchy1"/>
    <dgm:cxn modelId="{52181F53-FB68-4F21-8DD3-09E0F6F87F43}" type="presParOf" srcId="{3BBEC7BF-E898-41AB-ABA3-FCB43EEFCC36}" destId="{580C287B-B5D6-4410-8490-1DE3278BF4D8}" srcOrd="1" destOrd="0" presId="urn:microsoft.com/office/officeart/2005/8/layout/hierarchy1"/>
    <dgm:cxn modelId="{B4696D1C-2E9C-455B-BE90-39AC3C08F0E8}" type="presParOf" srcId="{176FBAD0-265F-489C-A5E0-4F599E40F28F}" destId="{80469ADA-94CD-4DAF-992F-589A5E361335}" srcOrd="3" destOrd="0" presId="urn:microsoft.com/office/officeart/2005/8/layout/hierarchy1"/>
    <dgm:cxn modelId="{8D5AC233-A100-4A09-AC2C-175FA0813649}" type="presParOf" srcId="{80469ADA-94CD-4DAF-992F-589A5E361335}" destId="{209285ED-889C-467F-9B53-843E36CF8C7B}" srcOrd="0" destOrd="0" presId="urn:microsoft.com/office/officeart/2005/8/layout/hierarchy1"/>
    <dgm:cxn modelId="{7E84A89E-A9AA-4DD6-88AE-3707C8F19705}" type="presParOf" srcId="{209285ED-889C-467F-9B53-843E36CF8C7B}" destId="{9948CA49-ADF5-4FC8-A000-1CF1672903E6}" srcOrd="0" destOrd="0" presId="urn:microsoft.com/office/officeart/2005/8/layout/hierarchy1"/>
    <dgm:cxn modelId="{9E1B0053-3D7F-4B1E-84F9-68E0626B53A3}" type="presParOf" srcId="{209285ED-889C-467F-9B53-843E36CF8C7B}" destId="{FAE16FAB-6959-4822-88A7-41A8CBE16948}" srcOrd="1" destOrd="0" presId="urn:microsoft.com/office/officeart/2005/8/layout/hierarchy1"/>
    <dgm:cxn modelId="{843C7CCB-3A68-43C8-AA42-D99505E41B6D}" type="presParOf" srcId="{80469ADA-94CD-4DAF-992F-589A5E361335}" destId="{37180204-20EC-4079-96D3-6C166F667E1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9FAF3B-16FF-4EC3-98D1-58D7B22CD10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9157AA35-7D8E-4A34-9687-25A30C272103}">
      <dgm:prSet/>
      <dgm:spPr/>
      <dgm:t>
        <a:bodyPr/>
        <a:lstStyle/>
        <a:p>
          <a:r>
            <a:rPr lang="nl-NL"/>
            <a:t>Voor burger </a:t>
          </a:r>
          <a:r>
            <a:rPr lang="nl-NL" i="1"/>
            <a:t>onbegrijpelijk</a:t>
          </a:r>
          <a:endParaRPr lang="en-US"/>
        </a:p>
      </dgm:t>
    </dgm:pt>
    <dgm:pt modelId="{B9DD10DA-3A4E-40DC-B837-C02301BA89D1}" type="parTrans" cxnId="{36E1CA78-5E7A-4834-BF1E-F91DA4F8E2E0}">
      <dgm:prSet/>
      <dgm:spPr/>
      <dgm:t>
        <a:bodyPr/>
        <a:lstStyle/>
        <a:p>
          <a:endParaRPr lang="en-US"/>
        </a:p>
      </dgm:t>
    </dgm:pt>
    <dgm:pt modelId="{00813ACE-3E08-4A53-96B9-A0386F215FCC}" type="sibTrans" cxnId="{36E1CA78-5E7A-4834-BF1E-F91DA4F8E2E0}">
      <dgm:prSet/>
      <dgm:spPr/>
      <dgm:t>
        <a:bodyPr/>
        <a:lstStyle/>
        <a:p>
          <a:endParaRPr lang="en-US"/>
        </a:p>
      </dgm:t>
    </dgm:pt>
    <dgm:pt modelId="{A876AD9B-94B8-44EB-BF9A-9FBBB4CEB9D3}">
      <dgm:prSet/>
      <dgm:spPr/>
      <dgm:t>
        <a:bodyPr/>
        <a:lstStyle/>
        <a:p>
          <a:r>
            <a:rPr lang="nl-NL"/>
            <a:t>Voor adviseur </a:t>
          </a:r>
          <a:r>
            <a:rPr lang="nl-NL" i="1"/>
            <a:t>onbegrijpelijk en duur </a:t>
          </a:r>
          <a:r>
            <a:rPr lang="nl-NL"/>
            <a:t>om goed te adviseren, zwaar in zorgplicht</a:t>
          </a:r>
          <a:endParaRPr lang="en-US"/>
        </a:p>
      </dgm:t>
    </dgm:pt>
    <dgm:pt modelId="{833BA96C-C9D3-4C8D-855B-5D368492E8D7}" type="parTrans" cxnId="{C5A3A902-33E7-482A-B265-0AA7AFE45E92}">
      <dgm:prSet/>
      <dgm:spPr/>
      <dgm:t>
        <a:bodyPr/>
        <a:lstStyle/>
        <a:p>
          <a:endParaRPr lang="en-US"/>
        </a:p>
      </dgm:t>
    </dgm:pt>
    <dgm:pt modelId="{EF212505-0402-45AC-BF5B-22E09137E72D}" type="sibTrans" cxnId="{C5A3A902-33E7-482A-B265-0AA7AFE45E92}">
      <dgm:prSet/>
      <dgm:spPr/>
      <dgm:t>
        <a:bodyPr/>
        <a:lstStyle/>
        <a:p>
          <a:endParaRPr lang="en-US"/>
        </a:p>
      </dgm:t>
    </dgm:pt>
    <dgm:pt modelId="{55703346-794E-4EE0-A91B-472B73F0F424}">
      <dgm:prSet/>
      <dgm:spPr/>
      <dgm:t>
        <a:bodyPr/>
        <a:lstStyle/>
        <a:p>
          <a:r>
            <a:rPr lang="nl-NL"/>
            <a:t>Voor Belastingdienst </a:t>
          </a:r>
          <a:r>
            <a:rPr lang="nl-NL" i="1"/>
            <a:t>lastig te controleren en te handhaven</a:t>
          </a:r>
          <a:endParaRPr lang="en-US"/>
        </a:p>
      </dgm:t>
    </dgm:pt>
    <dgm:pt modelId="{CF1DA535-652C-4B8B-988C-4AECED01FB56}" type="parTrans" cxnId="{E7B4048E-959A-43D0-94A5-9816E56008EA}">
      <dgm:prSet/>
      <dgm:spPr/>
      <dgm:t>
        <a:bodyPr/>
        <a:lstStyle/>
        <a:p>
          <a:endParaRPr lang="en-US"/>
        </a:p>
      </dgm:t>
    </dgm:pt>
    <dgm:pt modelId="{DCBBE941-6A4D-4366-951F-A088E7631CF3}" type="sibTrans" cxnId="{E7B4048E-959A-43D0-94A5-9816E56008EA}">
      <dgm:prSet/>
      <dgm:spPr/>
      <dgm:t>
        <a:bodyPr/>
        <a:lstStyle/>
        <a:p>
          <a:endParaRPr lang="en-US"/>
        </a:p>
      </dgm:t>
    </dgm:pt>
    <dgm:pt modelId="{901F401B-AECE-42BA-A572-91814985A0FF}">
      <dgm:prSet/>
      <dgm:spPr/>
      <dgm:t>
        <a:bodyPr/>
        <a:lstStyle/>
        <a:p>
          <a:r>
            <a:rPr lang="nl-NL"/>
            <a:t>Rechtelijke macht wordt vaak om oordeel gevraagd (</a:t>
          </a:r>
          <a:r>
            <a:rPr lang="nl-NL" i="1"/>
            <a:t>duur</a:t>
          </a:r>
          <a:r>
            <a:rPr lang="nl-NL"/>
            <a:t>)</a:t>
          </a:r>
          <a:endParaRPr lang="en-US"/>
        </a:p>
      </dgm:t>
    </dgm:pt>
    <dgm:pt modelId="{04027B01-C77B-4098-9F97-04B7E5F0395B}" type="parTrans" cxnId="{A560533A-EE54-4154-B4A3-2285E29231D9}">
      <dgm:prSet/>
      <dgm:spPr/>
      <dgm:t>
        <a:bodyPr/>
        <a:lstStyle/>
        <a:p>
          <a:endParaRPr lang="en-US"/>
        </a:p>
      </dgm:t>
    </dgm:pt>
    <dgm:pt modelId="{32122E54-498F-4763-AD3B-51E032AEE2D7}" type="sibTrans" cxnId="{A560533A-EE54-4154-B4A3-2285E29231D9}">
      <dgm:prSet/>
      <dgm:spPr/>
      <dgm:t>
        <a:bodyPr/>
        <a:lstStyle/>
        <a:p>
          <a:endParaRPr lang="en-US"/>
        </a:p>
      </dgm:t>
    </dgm:pt>
    <dgm:pt modelId="{162B48C4-B306-4134-9572-81EA6CCB4D21}" type="pres">
      <dgm:prSet presAssocID="{5E9FAF3B-16FF-4EC3-98D1-58D7B22CD100}" presName="root" presStyleCnt="0">
        <dgm:presLayoutVars>
          <dgm:dir/>
          <dgm:resizeHandles val="exact"/>
        </dgm:presLayoutVars>
      </dgm:prSet>
      <dgm:spPr/>
    </dgm:pt>
    <dgm:pt modelId="{634434F5-A018-4419-AB50-46093280F566}" type="pres">
      <dgm:prSet presAssocID="{9157AA35-7D8E-4A34-9687-25A30C272103}" presName="compNode" presStyleCnt="0"/>
      <dgm:spPr/>
    </dgm:pt>
    <dgm:pt modelId="{DB554B21-D4F2-4013-8B4F-0CB9B8796ECC}" type="pres">
      <dgm:prSet presAssocID="{9157AA35-7D8E-4A34-9687-25A30C272103}" presName="bgRect" presStyleLbl="bgShp" presStyleIdx="0" presStyleCnt="4" custLinFactNeighborY="3188"/>
      <dgm:spPr/>
    </dgm:pt>
    <dgm:pt modelId="{C59E8270-29C2-469C-822E-838B5C0583F9}" type="pres">
      <dgm:prSet presAssocID="{9157AA35-7D8E-4A34-9687-25A30C27210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rger and Drink"/>
        </a:ext>
      </dgm:extLst>
    </dgm:pt>
    <dgm:pt modelId="{81B972B0-8D3B-4F63-92B9-CA7F2414F090}" type="pres">
      <dgm:prSet presAssocID="{9157AA35-7D8E-4A34-9687-25A30C272103}" presName="spaceRect" presStyleCnt="0"/>
      <dgm:spPr/>
    </dgm:pt>
    <dgm:pt modelId="{9E0E18F7-B49A-4097-AF44-43C4B303727C}" type="pres">
      <dgm:prSet presAssocID="{9157AA35-7D8E-4A34-9687-25A30C272103}" presName="parTx" presStyleLbl="revTx" presStyleIdx="0" presStyleCnt="4">
        <dgm:presLayoutVars>
          <dgm:chMax val="0"/>
          <dgm:chPref val="0"/>
        </dgm:presLayoutVars>
      </dgm:prSet>
      <dgm:spPr/>
    </dgm:pt>
    <dgm:pt modelId="{ECC02791-83A8-426E-9802-EE7EAB67406D}" type="pres">
      <dgm:prSet presAssocID="{00813ACE-3E08-4A53-96B9-A0386F215FCC}" presName="sibTrans" presStyleCnt="0"/>
      <dgm:spPr/>
    </dgm:pt>
    <dgm:pt modelId="{C3F0F9FF-2D7A-4E4E-A81D-6ED509E546FD}" type="pres">
      <dgm:prSet presAssocID="{A876AD9B-94B8-44EB-BF9A-9FBBB4CEB9D3}" presName="compNode" presStyleCnt="0"/>
      <dgm:spPr/>
    </dgm:pt>
    <dgm:pt modelId="{4C3338CF-B247-4CB8-AD4C-CC7EF6968778}" type="pres">
      <dgm:prSet presAssocID="{A876AD9B-94B8-44EB-BF9A-9FBBB4CEB9D3}" presName="bgRect" presStyleLbl="bgShp" presStyleIdx="1" presStyleCnt="4"/>
      <dgm:spPr/>
    </dgm:pt>
    <dgm:pt modelId="{02691E00-21AC-41BD-9199-1A2C4A1CEFC7}" type="pres">
      <dgm:prSet presAssocID="{A876AD9B-94B8-44EB-BF9A-9FBBB4CEB9D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ragen"/>
        </a:ext>
      </dgm:extLst>
    </dgm:pt>
    <dgm:pt modelId="{B5EC4372-3361-436D-AFDE-7C6E4654D753}" type="pres">
      <dgm:prSet presAssocID="{A876AD9B-94B8-44EB-BF9A-9FBBB4CEB9D3}" presName="spaceRect" presStyleCnt="0"/>
      <dgm:spPr/>
    </dgm:pt>
    <dgm:pt modelId="{9B3228EA-2D43-4CA3-95E7-287B844795E5}" type="pres">
      <dgm:prSet presAssocID="{A876AD9B-94B8-44EB-BF9A-9FBBB4CEB9D3}" presName="parTx" presStyleLbl="revTx" presStyleIdx="1" presStyleCnt="4">
        <dgm:presLayoutVars>
          <dgm:chMax val="0"/>
          <dgm:chPref val="0"/>
        </dgm:presLayoutVars>
      </dgm:prSet>
      <dgm:spPr/>
    </dgm:pt>
    <dgm:pt modelId="{BA2F01B3-ACB9-4092-BD6B-4439184DF41B}" type="pres">
      <dgm:prSet presAssocID="{EF212505-0402-45AC-BF5B-22E09137E72D}" presName="sibTrans" presStyleCnt="0"/>
      <dgm:spPr/>
    </dgm:pt>
    <dgm:pt modelId="{3B77D617-9A90-4A1D-93F4-58CF199468BE}" type="pres">
      <dgm:prSet presAssocID="{55703346-794E-4EE0-A91B-472B73F0F424}" presName="compNode" presStyleCnt="0"/>
      <dgm:spPr/>
    </dgm:pt>
    <dgm:pt modelId="{087A6F07-1937-4E1F-AAF9-5FA35B2662A4}" type="pres">
      <dgm:prSet presAssocID="{55703346-794E-4EE0-A91B-472B73F0F424}" presName="bgRect" presStyleLbl="bgShp" presStyleIdx="2" presStyleCnt="4"/>
      <dgm:spPr/>
    </dgm:pt>
    <dgm:pt modelId="{6058E5A6-EE03-4805-8B68-9AEFAFA82D1C}" type="pres">
      <dgm:prSet presAssocID="{55703346-794E-4EE0-A91B-472B73F0F42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nkje"/>
        </a:ext>
      </dgm:extLst>
    </dgm:pt>
    <dgm:pt modelId="{07D3E5F4-33D5-48DB-BECB-DC1A1A12D0A7}" type="pres">
      <dgm:prSet presAssocID="{55703346-794E-4EE0-A91B-472B73F0F424}" presName="spaceRect" presStyleCnt="0"/>
      <dgm:spPr/>
    </dgm:pt>
    <dgm:pt modelId="{BFCA7E89-0AC2-421C-A113-66390C410D18}" type="pres">
      <dgm:prSet presAssocID="{55703346-794E-4EE0-A91B-472B73F0F424}" presName="parTx" presStyleLbl="revTx" presStyleIdx="2" presStyleCnt="4">
        <dgm:presLayoutVars>
          <dgm:chMax val="0"/>
          <dgm:chPref val="0"/>
        </dgm:presLayoutVars>
      </dgm:prSet>
      <dgm:spPr/>
    </dgm:pt>
    <dgm:pt modelId="{84457FA9-3A52-43D1-8B7E-FA379C5F28E8}" type="pres">
      <dgm:prSet presAssocID="{DCBBE941-6A4D-4366-951F-A088E7631CF3}" presName="sibTrans" presStyleCnt="0"/>
      <dgm:spPr/>
    </dgm:pt>
    <dgm:pt modelId="{69CCAC77-F0C4-4E84-A720-C3F8591476DC}" type="pres">
      <dgm:prSet presAssocID="{901F401B-AECE-42BA-A572-91814985A0FF}" presName="compNode" presStyleCnt="0"/>
      <dgm:spPr/>
    </dgm:pt>
    <dgm:pt modelId="{530894F3-2040-48C2-8DA4-20A58A6FF4BD}" type="pres">
      <dgm:prSet presAssocID="{901F401B-AECE-42BA-A572-91814985A0FF}" presName="bgRect" presStyleLbl="bgShp" presStyleIdx="3" presStyleCnt="4"/>
      <dgm:spPr/>
    </dgm:pt>
    <dgm:pt modelId="{73CD0BFE-3081-4734-B9DB-A1DD27392F59}" type="pres">
      <dgm:prSet presAssocID="{901F401B-AECE-42BA-A572-91814985A0F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hter"/>
        </a:ext>
      </dgm:extLst>
    </dgm:pt>
    <dgm:pt modelId="{92E01673-C89F-4369-83D5-6A2783007685}" type="pres">
      <dgm:prSet presAssocID="{901F401B-AECE-42BA-A572-91814985A0FF}" presName="spaceRect" presStyleCnt="0"/>
      <dgm:spPr/>
    </dgm:pt>
    <dgm:pt modelId="{CECDE720-2EE2-4FAC-AD04-6845020496D7}" type="pres">
      <dgm:prSet presAssocID="{901F401B-AECE-42BA-A572-91814985A0F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C5A3A902-33E7-482A-B265-0AA7AFE45E92}" srcId="{5E9FAF3B-16FF-4EC3-98D1-58D7B22CD100}" destId="{A876AD9B-94B8-44EB-BF9A-9FBBB4CEB9D3}" srcOrd="1" destOrd="0" parTransId="{833BA96C-C9D3-4C8D-855B-5D368492E8D7}" sibTransId="{EF212505-0402-45AC-BF5B-22E09137E72D}"/>
    <dgm:cxn modelId="{A560533A-EE54-4154-B4A3-2285E29231D9}" srcId="{5E9FAF3B-16FF-4EC3-98D1-58D7B22CD100}" destId="{901F401B-AECE-42BA-A572-91814985A0FF}" srcOrd="3" destOrd="0" parTransId="{04027B01-C77B-4098-9F97-04B7E5F0395B}" sibTransId="{32122E54-498F-4763-AD3B-51E032AEE2D7}"/>
    <dgm:cxn modelId="{943BB741-20FF-4E95-B674-F1F08DBBF827}" type="presOf" srcId="{9157AA35-7D8E-4A34-9687-25A30C272103}" destId="{9E0E18F7-B49A-4097-AF44-43C4B303727C}" srcOrd="0" destOrd="0" presId="urn:microsoft.com/office/officeart/2018/2/layout/IconVerticalSolidList"/>
    <dgm:cxn modelId="{CF3D1E62-7C70-43E2-8EEB-0799940B526E}" type="presOf" srcId="{901F401B-AECE-42BA-A572-91814985A0FF}" destId="{CECDE720-2EE2-4FAC-AD04-6845020496D7}" srcOrd="0" destOrd="0" presId="urn:microsoft.com/office/officeart/2018/2/layout/IconVerticalSolidList"/>
    <dgm:cxn modelId="{36E1CA78-5E7A-4834-BF1E-F91DA4F8E2E0}" srcId="{5E9FAF3B-16FF-4EC3-98D1-58D7B22CD100}" destId="{9157AA35-7D8E-4A34-9687-25A30C272103}" srcOrd="0" destOrd="0" parTransId="{B9DD10DA-3A4E-40DC-B837-C02301BA89D1}" sibTransId="{00813ACE-3E08-4A53-96B9-A0386F215FCC}"/>
    <dgm:cxn modelId="{E7B4048E-959A-43D0-94A5-9816E56008EA}" srcId="{5E9FAF3B-16FF-4EC3-98D1-58D7B22CD100}" destId="{55703346-794E-4EE0-A91B-472B73F0F424}" srcOrd="2" destOrd="0" parTransId="{CF1DA535-652C-4B8B-988C-4AECED01FB56}" sibTransId="{DCBBE941-6A4D-4366-951F-A088E7631CF3}"/>
    <dgm:cxn modelId="{982A6BA9-7669-4CD5-A066-4D9F76E18929}" type="presOf" srcId="{55703346-794E-4EE0-A91B-472B73F0F424}" destId="{BFCA7E89-0AC2-421C-A113-66390C410D18}" srcOrd="0" destOrd="0" presId="urn:microsoft.com/office/officeart/2018/2/layout/IconVerticalSolidList"/>
    <dgm:cxn modelId="{79810FAA-2527-46CF-8ECA-342506141186}" type="presOf" srcId="{5E9FAF3B-16FF-4EC3-98D1-58D7B22CD100}" destId="{162B48C4-B306-4134-9572-81EA6CCB4D21}" srcOrd="0" destOrd="0" presId="urn:microsoft.com/office/officeart/2018/2/layout/IconVerticalSolidList"/>
    <dgm:cxn modelId="{AA44F3DB-BA7D-440B-B9D6-472E35A39ED1}" type="presOf" srcId="{A876AD9B-94B8-44EB-BF9A-9FBBB4CEB9D3}" destId="{9B3228EA-2D43-4CA3-95E7-287B844795E5}" srcOrd="0" destOrd="0" presId="urn:microsoft.com/office/officeart/2018/2/layout/IconVerticalSolidList"/>
    <dgm:cxn modelId="{7A220662-0001-46AD-9DA2-B1C968EF0660}" type="presParOf" srcId="{162B48C4-B306-4134-9572-81EA6CCB4D21}" destId="{634434F5-A018-4419-AB50-46093280F566}" srcOrd="0" destOrd="0" presId="urn:microsoft.com/office/officeart/2018/2/layout/IconVerticalSolidList"/>
    <dgm:cxn modelId="{6B2A60B2-3A38-4FD6-A1F2-A2534DB7FB1D}" type="presParOf" srcId="{634434F5-A018-4419-AB50-46093280F566}" destId="{DB554B21-D4F2-4013-8B4F-0CB9B8796ECC}" srcOrd="0" destOrd="0" presId="urn:microsoft.com/office/officeart/2018/2/layout/IconVerticalSolidList"/>
    <dgm:cxn modelId="{E1ACC3CF-89CF-4D4A-88BB-E4A448ABE8DE}" type="presParOf" srcId="{634434F5-A018-4419-AB50-46093280F566}" destId="{C59E8270-29C2-469C-822E-838B5C0583F9}" srcOrd="1" destOrd="0" presId="urn:microsoft.com/office/officeart/2018/2/layout/IconVerticalSolidList"/>
    <dgm:cxn modelId="{89A391A8-34E8-4473-884C-D4BCD26D5F7A}" type="presParOf" srcId="{634434F5-A018-4419-AB50-46093280F566}" destId="{81B972B0-8D3B-4F63-92B9-CA7F2414F090}" srcOrd="2" destOrd="0" presId="urn:microsoft.com/office/officeart/2018/2/layout/IconVerticalSolidList"/>
    <dgm:cxn modelId="{0FB0752A-3549-477E-8FA5-12EF8FB1FF6B}" type="presParOf" srcId="{634434F5-A018-4419-AB50-46093280F566}" destId="{9E0E18F7-B49A-4097-AF44-43C4B303727C}" srcOrd="3" destOrd="0" presId="urn:microsoft.com/office/officeart/2018/2/layout/IconVerticalSolidList"/>
    <dgm:cxn modelId="{579BC427-3EF6-42EE-BAEC-878757353A88}" type="presParOf" srcId="{162B48C4-B306-4134-9572-81EA6CCB4D21}" destId="{ECC02791-83A8-426E-9802-EE7EAB67406D}" srcOrd="1" destOrd="0" presId="urn:microsoft.com/office/officeart/2018/2/layout/IconVerticalSolidList"/>
    <dgm:cxn modelId="{DBA90EF6-6262-4D09-9C08-3ADF8DC2CC78}" type="presParOf" srcId="{162B48C4-B306-4134-9572-81EA6CCB4D21}" destId="{C3F0F9FF-2D7A-4E4E-A81D-6ED509E546FD}" srcOrd="2" destOrd="0" presId="urn:microsoft.com/office/officeart/2018/2/layout/IconVerticalSolidList"/>
    <dgm:cxn modelId="{14A37CB7-1623-47FB-A64D-0FA5A3522BB7}" type="presParOf" srcId="{C3F0F9FF-2D7A-4E4E-A81D-6ED509E546FD}" destId="{4C3338CF-B247-4CB8-AD4C-CC7EF6968778}" srcOrd="0" destOrd="0" presId="urn:microsoft.com/office/officeart/2018/2/layout/IconVerticalSolidList"/>
    <dgm:cxn modelId="{8630DF85-3363-4170-977C-905FBF041AA5}" type="presParOf" srcId="{C3F0F9FF-2D7A-4E4E-A81D-6ED509E546FD}" destId="{02691E00-21AC-41BD-9199-1A2C4A1CEFC7}" srcOrd="1" destOrd="0" presId="urn:microsoft.com/office/officeart/2018/2/layout/IconVerticalSolidList"/>
    <dgm:cxn modelId="{558AADD6-5D49-4163-88C5-C8C8AC19943A}" type="presParOf" srcId="{C3F0F9FF-2D7A-4E4E-A81D-6ED509E546FD}" destId="{B5EC4372-3361-436D-AFDE-7C6E4654D753}" srcOrd="2" destOrd="0" presId="urn:microsoft.com/office/officeart/2018/2/layout/IconVerticalSolidList"/>
    <dgm:cxn modelId="{F9805DCA-7A28-4EC3-B582-BBE77E3245B1}" type="presParOf" srcId="{C3F0F9FF-2D7A-4E4E-A81D-6ED509E546FD}" destId="{9B3228EA-2D43-4CA3-95E7-287B844795E5}" srcOrd="3" destOrd="0" presId="urn:microsoft.com/office/officeart/2018/2/layout/IconVerticalSolidList"/>
    <dgm:cxn modelId="{A71BE09E-3A82-4EDB-A550-574D7065231A}" type="presParOf" srcId="{162B48C4-B306-4134-9572-81EA6CCB4D21}" destId="{BA2F01B3-ACB9-4092-BD6B-4439184DF41B}" srcOrd="3" destOrd="0" presId="urn:microsoft.com/office/officeart/2018/2/layout/IconVerticalSolidList"/>
    <dgm:cxn modelId="{DA98CA81-B6C1-4233-8F44-471D8E5703C3}" type="presParOf" srcId="{162B48C4-B306-4134-9572-81EA6CCB4D21}" destId="{3B77D617-9A90-4A1D-93F4-58CF199468BE}" srcOrd="4" destOrd="0" presId="urn:microsoft.com/office/officeart/2018/2/layout/IconVerticalSolidList"/>
    <dgm:cxn modelId="{85DCB6F2-465B-4BC3-A033-1D5F678B4113}" type="presParOf" srcId="{3B77D617-9A90-4A1D-93F4-58CF199468BE}" destId="{087A6F07-1937-4E1F-AAF9-5FA35B2662A4}" srcOrd="0" destOrd="0" presId="urn:microsoft.com/office/officeart/2018/2/layout/IconVerticalSolidList"/>
    <dgm:cxn modelId="{AC9C81FB-6232-443A-909A-F4CD6C6217FD}" type="presParOf" srcId="{3B77D617-9A90-4A1D-93F4-58CF199468BE}" destId="{6058E5A6-EE03-4805-8B68-9AEFAFA82D1C}" srcOrd="1" destOrd="0" presId="urn:microsoft.com/office/officeart/2018/2/layout/IconVerticalSolidList"/>
    <dgm:cxn modelId="{3B6A51F6-A39F-4AC0-8C0F-DB115996EF97}" type="presParOf" srcId="{3B77D617-9A90-4A1D-93F4-58CF199468BE}" destId="{07D3E5F4-33D5-48DB-BECB-DC1A1A12D0A7}" srcOrd="2" destOrd="0" presId="urn:microsoft.com/office/officeart/2018/2/layout/IconVerticalSolidList"/>
    <dgm:cxn modelId="{34B6580C-376B-44AA-BEE2-DF421A172EEA}" type="presParOf" srcId="{3B77D617-9A90-4A1D-93F4-58CF199468BE}" destId="{BFCA7E89-0AC2-421C-A113-66390C410D18}" srcOrd="3" destOrd="0" presId="urn:microsoft.com/office/officeart/2018/2/layout/IconVerticalSolidList"/>
    <dgm:cxn modelId="{58D6AFC4-5C35-4DFF-8051-94733CECB347}" type="presParOf" srcId="{162B48C4-B306-4134-9572-81EA6CCB4D21}" destId="{84457FA9-3A52-43D1-8B7E-FA379C5F28E8}" srcOrd="5" destOrd="0" presId="urn:microsoft.com/office/officeart/2018/2/layout/IconVerticalSolidList"/>
    <dgm:cxn modelId="{41D7EF3B-1578-437F-A1FB-35E611E04CFD}" type="presParOf" srcId="{162B48C4-B306-4134-9572-81EA6CCB4D21}" destId="{69CCAC77-F0C4-4E84-A720-C3F8591476DC}" srcOrd="6" destOrd="0" presId="urn:microsoft.com/office/officeart/2018/2/layout/IconVerticalSolidList"/>
    <dgm:cxn modelId="{7AFACEA4-1DED-4B6D-99D5-29D55270290F}" type="presParOf" srcId="{69CCAC77-F0C4-4E84-A720-C3F8591476DC}" destId="{530894F3-2040-48C2-8DA4-20A58A6FF4BD}" srcOrd="0" destOrd="0" presId="urn:microsoft.com/office/officeart/2018/2/layout/IconVerticalSolidList"/>
    <dgm:cxn modelId="{0D6C00DA-DC31-4D30-A4CA-53ED14BF6DE3}" type="presParOf" srcId="{69CCAC77-F0C4-4E84-A720-C3F8591476DC}" destId="{73CD0BFE-3081-4734-B9DB-A1DD27392F59}" srcOrd="1" destOrd="0" presId="urn:microsoft.com/office/officeart/2018/2/layout/IconVerticalSolidList"/>
    <dgm:cxn modelId="{A20E28F4-4C1C-4C79-A3E6-CEDFD271274B}" type="presParOf" srcId="{69CCAC77-F0C4-4E84-A720-C3F8591476DC}" destId="{92E01673-C89F-4369-83D5-6A2783007685}" srcOrd="2" destOrd="0" presId="urn:microsoft.com/office/officeart/2018/2/layout/IconVerticalSolidList"/>
    <dgm:cxn modelId="{52261C55-F5DA-4FEB-AE38-16806DA1D8C2}" type="presParOf" srcId="{69CCAC77-F0C4-4E84-A720-C3F8591476DC}" destId="{CECDE720-2EE2-4FAC-AD04-6845020496D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8B58B8-10E1-45B3-995C-3D5360283046}">
      <dsp:nvSpPr>
        <dsp:cNvPr id="0" name=""/>
        <dsp:cNvSpPr/>
      </dsp:nvSpPr>
      <dsp:spPr>
        <a:xfrm>
          <a:off x="0" y="364000"/>
          <a:ext cx="6172199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Uit huis &gt; studentenhuis</a:t>
          </a:r>
          <a:endParaRPr lang="en-US" sz="2500" kern="1200"/>
        </a:p>
      </dsp:txBody>
      <dsp:txXfrm>
        <a:off x="29271" y="393271"/>
        <a:ext cx="6113657" cy="541083"/>
      </dsp:txXfrm>
    </dsp:sp>
    <dsp:sp modelId="{892670AB-55EC-4EE9-ADD4-1D9C3AB32277}">
      <dsp:nvSpPr>
        <dsp:cNvPr id="0" name=""/>
        <dsp:cNvSpPr/>
      </dsp:nvSpPr>
      <dsp:spPr>
        <a:xfrm>
          <a:off x="0" y="1035625"/>
          <a:ext cx="6172199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Eerste huis</a:t>
          </a:r>
          <a:endParaRPr lang="en-US" sz="2500" kern="1200"/>
        </a:p>
      </dsp:txBody>
      <dsp:txXfrm>
        <a:off x="29271" y="1064896"/>
        <a:ext cx="6113657" cy="541083"/>
      </dsp:txXfrm>
    </dsp:sp>
    <dsp:sp modelId="{9477BA67-64E8-4389-8645-DA27BD88F63D}">
      <dsp:nvSpPr>
        <dsp:cNvPr id="0" name=""/>
        <dsp:cNvSpPr/>
      </dsp:nvSpPr>
      <dsp:spPr>
        <a:xfrm>
          <a:off x="0" y="1707250"/>
          <a:ext cx="6172199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/>
            <a:t>Verhuizen want gezinsuitbreiding en/of werk</a:t>
          </a:r>
          <a:endParaRPr lang="en-US" sz="2500" kern="1200" dirty="0"/>
        </a:p>
      </dsp:txBody>
      <dsp:txXfrm>
        <a:off x="29271" y="1736521"/>
        <a:ext cx="6113657" cy="541083"/>
      </dsp:txXfrm>
    </dsp:sp>
    <dsp:sp modelId="{7588EFFD-60B7-48C2-9AC2-3B3E80D75146}">
      <dsp:nvSpPr>
        <dsp:cNvPr id="0" name=""/>
        <dsp:cNvSpPr/>
      </dsp:nvSpPr>
      <dsp:spPr>
        <a:xfrm>
          <a:off x="0" y="2378875"/>
          <a:ext cx="6172199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Verbouwen</a:t>
          </a:r>
          <a:endParaRPr lang="en-US" sz="2500" kern="1200"/>
        </a:p>
      </dsp:txBody>
      <dsp:txXfrm>
        <a:off x="29271" y="2408146"/>
        <a:ext cx="6113657" cy="541083"/>
      </dsp:txXfrm>
    </dsp:sp>
    <dsp:sp modelId="{56C3F417-BC8C-4D54-87B2-17233379CB3A}">
      <dsp:nvSpPr>
        <dsp:cNvPr id="0" name=""/>
        <dsp:cNvSpPr/>
      </dsp:nvSpPr>
      <dsp:spPr>
        <a:xfrm>
          <a:off x="0" y="2978500"/>
          <a:ext cx="6172199" cy="465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967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2800" kern="1200" dirty="0"/>
            <a:t>Uit elkaar gaan</a:t>
          </a:r>
          <a:endParaRPr lang="en-US" sz="2800" kern="1200" dirty="0"/>
        </a:p>
      </dsp:txBody>
      <dsp:txXfrm>
        <a:off x="0" y="2978500"/>
        <a:ext cx="6172199" cy="465750"/>
      </dsp:txXfrm>
    </dsp:sp>
    <dsp:sp modelId="{FDEC0EC3-8DAC-452C-981E-5433F121AC05}">
      <dsp:nvSpPr>
        <dsp:cNvPr id="0" name=""/>
        <dsp:cNvSpPr/>
      </dsp:nvSpPr>
      <dsp:spPr>
        <a:xfrm>
          <a:off x="0" y="3444250"/>
          <a:ext cx="6172199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Kleiner wonen of huren?</a:t>
          </a:r>
          <a:endParaRPr lang="en-US" sz="2500" kern="1200"/>
        </a:p>
      </dsp:txBody>
      <dsp:txXfrm>
        <a:off x="29271" y="3473521"/>
        <a:ext cx="6113657" cy="541083"/>
      </dsp:txXfrm>
    </dsp:sp>
    <dsp:sp modelId="{F7A5B2A7-11A6-4F37-9323-082F814C5B37}">
      <dsp:nvSpPr>
        <dsp:cNvPr id="0" name=""/>
        <dsp:cNvSpPr/>
      </dsp:nvSpPr>
      <dsp:spPr>
        <a:xfrm>
          <a:off x="0" y="4043875"/>
          <a:ext cx="6172199" cy="465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967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2800" kern="1200" dirty="0"/>
            <a:t>Overlijden &gt; erven</a:t>
          </a:r>
          <a:endParaRPr lang="en-US" sz="2800" kern="1200" dirty="0"/>
        </a:p>
      </dsp:txBody>
      <dsp:txXfrm>
        <a:off x="0" y="4043875"/>
        <a:ext cx="6172199" cy="4657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1F6B01-CEC0-4979-8837-C0491691AC02}">
      <dsp:nvSpPr>
        <dsp:cNvPr id="0" name=""/>
        <dsp:cNvSpPr/>
      </dsp:nvSpPr>
      <dsp:spPr>
        <a:xfrm>
          <a:off x="4178387" y="2063956"/>
          <a:ext cx="1481448" cy="705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0460"/>
              </a:lnTo>
              <a:lnTo>
                <a:pt x="1481448" y="480460"/>
              </a:lnTo>
              <a:lnTo>
                <a:pt x="1481448" y="705034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1AA04F-BF74-42BB-94C5-47C6D84E4BB2}">
      <dsp:nvSpPr>
        <dsp:cNvPr id="0" name=""/>
        <dsp:cNvSpPr/>
      </dsp:nvSpPr>
      <dsp:spPr>
        <a:xfrm>
          <a:off x="2696938" y="2063956"/>
          <a:ext cx="1481448" cy="705034"/>
        </a:xfrm>
        <a:custGeom>
          <a:avLst/>
          <a:gdLst/>
          <a:ahLst/>
          <a:cxnLst/>
          <a:rect l="0" t="0" r="0" b="0"/>
          <a:pathLst>
            <a:path>
              <a:moveTo>
                <a:pt x="1481448" y="0"/>
              </a:moveTo>
              <a:lnTo>
                <a:pt x="1481448" y="480460"/>
              </a:lnTo>
              <a:lnTo>
                <a:pt x="0" y="480460"/>
              </a:lnTo>
              <a:lnTo>
                <a:pt x="0" y="705034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547F82-E20F-4193-9FE3-478A9A190A86}">
      <dsp:nvSpPr>
        <dsp:cNvPr id="0" name=""/>
        <dsp:cNvSpPr/>
      </dsp:nvSpPr>
      <dsp:spPr>
        <a:xfrm>
          <a:off x="3395" y="524596"/>
          <a:ext cx="2424188" cy="153935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19EDFB-C62C-44FD-A3C6-0899775E334B}">
      <dsp:nvSpPr>
        <dsp:cNvPr id="0" name=""/>
        <dsp:cNvSpPr/>
      </dsp:nvSpPr>
      <dsp:spPr>
        <a:xfrm>
          <a:off x="272749" y="780482"/>
          <a:ext cx="2424188" cy="15393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b="1" kern="1200" dirty="0"/>
            <a:t>Wet IB 2001</a:t>
          </a:r>
          <a:r>
            <a:rPr lang="nl-NL" sz="1800" kern="1200" dirty="0"/>
            <a:t>: artikelen 3.110 t/m 3.123a en 10bis.1 t/m 10bis.12 en Invoeringswet IB 2001 artikelen </a:t>
          </a:r>
          <a:r>
            <a:rPr lang="nl-NL" sz="1800" kern="1200" dirty="0" err="1"/>
            <a:t>Akab</a:t>
          </a:r>
          <a:r>
            <a:rPr lang="nl-NL" sz="1800" kern="1200" dirty="0"/>
            <a:t> t/m </a:t>
          </a:r>
          <a:r>
            <a:rPr lang="nl-NL" sz="1800" kern="1200" dirty="0" err="1"/>
            <a:t>Akb</a:t>
          </a:r>
          <a:endParaRPr lang="en-US" sz="1800" kern="1200" dirty="0"/>
        </a:p>
      </dsp:txBody>
      <dsp:txXfrm>
        <a:off x="317835" y="825568"/>
        <a:ext cx="2334016" cy="1449187"/>
      </dsp:txXfrm>
    </dsp:sp>
    <dsp:sp modelId="{DED12E5B-1CC1-4112-9ED3-D6380702179C}">
      <dsp:nvSpPr>
        <dsp:cNvPr id="0" name=""/>
        <dsp:cNvSpPr/>
      </dsp:nvSpPr>
      <dsp:spPr>
        <a:xfrm>
          <a:off x="2966292" y="524596"/>
          <a:ext cx="2424188" cy="153935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A57016-3E55-499C-9B48-49CF55AB02CE}">
      <dsp:nvSpPr>
        <dsp:cNvPr id="0" name=""/>
        <dsp:cNvSpPr/>
      </dsp:nvSpPr>
      <dsp:spPr>
        <a:xfrm>
          <a:off x="3235647" y="780482"/>
          <a:ext cx="2424188" cy="15393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Binnen huidige Wet IB 2001:</a:t>
          </a:r>
          <a:endParaRPr lang="en-US" sz="1800" kern="1200" dirty="0"/>
        </a:p>
      </dsp:txBody>
      <dsp:txXfrm>
        <a:off x="3280733" y="825568"/>
        <a:ext cx="2334016" cy="1449187"/>
      </dsp:txXfrm>
    </dsp:sp>
    <dsp:sp modelId="{3D3162A6-42C9-4AA8-81F5-075DB09BB34D}">
      <dsp:nvSpPr>
        <dsp:cNvPr id="0" name=""/>
        <dsp:cNvSpPr/>
      </dsp:nvSpPr>
      <dsp:spPr>
        <a:xfrm>
          <a:off x="1484843" y="2768991"/>
          <a:ext cx="2424188" cy="153935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A367AD-39EE-444F-BCB1-BC3BFCB2473D}">
      <dsp:nvSpPr>
        <dsp:cNvPr id="0" name=""/>
        <dsp:cNvSpPr/>
      </dsp:nvSpPr>
      <dsp:spPr>
        <a:xfrm>
          <a:off x="1754198" y="3024877"/>
          <a:ext cx="2424188" cy="15393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14 artikelen met 85 leden</a:t>
          </a:r>
          <a:endParaRPr lang="en-US" sz="1800" kern="1200"/>
        </a:p>
      </dsp:txBody>
      <dsp:txXfrm>
        <a:off x="1799284" y="3069963"/>
        <a:ext cx="2334016" cy="1449187"/>
      </dsp:txXfrm>
    </dsp:sp>
    <dsp:sp modelId="{A5486C8F-2841-42AB-B79D-79C23AE00F95}">
      <dsp:nvSpPr>
        <dsp:cNvPr id="0" name=""/>
        <dsp:cNvSpPr/>
      </dsp:nvSpPr>
      <dsp:spPr>
        <a:xfrm>
          <a:off x="4447741" y="2768991"/>
          <a:ext cx="2424188" cy="153935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430561-E87A-426A-A6F8-1BF39F384D2E}">
      <dsp:nvSpPr>
        <dsp:cNvPr id="0" name=""/>
        <dsp:cNvSpPr/>
      </dsp:nvSpPr>
      <dsp:spPr>
        <a:xfrm>
          <a:off x="4717095" y="3024877"/>
          <a:ext cx="2424188" cy="15393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15 artikelen met 70 leden</a:t>
          </a:r>
          <a:endParaRPr lang="en-US" sz="1800" kern="1200"/>
        </a:p>
      </dsp:txBody>
      <dsp:txXfrm>
        <a:off x="4762181" y="3069963"/>
        <a:ext cx="2334016" cy="1449187"/>
      </dsp:txXfrm>
    </dsp:sp>
    <dsp:sp modelId="{7161D10D-E9FC-413E-A908-42F3AC8E0F72}">
      <dsp:nvSpPr>
        <dsp:cNvPr id="0" name=""/>
        <dsp:cNvSpPr/>
      </dsp:nvSpPr>
      <dsp:spPr>
        <a:xfrm>
          <a:off x="5929190" y="524596"/>
          <a:ext cx="2424188" cy="153935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DEC077-54E1-429A-A8A7-3A1E55A83376}">
      <dsp:nvSpPr>
        <dsp:cNvPr id="0" name=""/>
        <dsp:cNvSpPr/>
      </dsp:nvSpPr>
      <dsp:spPr>
        <a:xfrm>
          <a:off x="6198544" y="780482"/>
          <a:ext cx="2424188" cy="15393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In 2021 bijna 200 gerechtelijke uitspraken rond de eigen woning (bron rechtspraak.nl)</a:t>
          </a:r>
          <a:endParaRPr lang="en-US" sz="1800" kern="1200"/>
        </a:p>
      </dsp:txBody>
      <dsp:txXfrm>
        <a:off x="6243630" y="825568"/>
        <a:ext cx="2334016" cy="1449187"/>
      </dsp:txXfrm>
    </dsp:sp>
    <dsp:sp modelId="{9948CA49-ADF5-4FC8-A000-1CF1672903E6}">
      <dsp:nvSpPr>
        <dsp:cNvPr id="0" name=""/>
        <dsp:cNvSpPr/>
      </dsp:nvSpPr>
      <dsp:spPr>
        <a:xfrm>
          <a:off x="8892087" y="524596"/>
          <a:ext cx="2424188" cy="153935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E16FAB-6959-4822-88A7-41A8CBE16948}">
      <dsp:nvSpPr>
        <dsp:cNvPr id="0" name=""/>
        <dsp:cNvSpPr/>
      </dsp:nvSpPr>
      <dsp:spPr>
        <a:xfrm>
          <a:off x="9161441" y="780482"/>
          <a:ext cx="2424188" cy="15393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32 filmpjes voor de opleiding RB (rond de eigen woning)</a:t>
          </a:r>
          <a:endParaRPr lang="en-US" sz="1800" kern="1200"/>
        </a:p>
      </dsp:txBody>
      <dsp:txXfrm>
        <a:off x="9206527" y="825568"/>
        <a:ext cx="2334016" cy="14491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554B21-D4F2-4013-8B4F-0CB9B8796ECC}">
      <dsp:nvSpPr>
        <dsp:cNvPr id="0" name=""/>
        <dsp:cNvSpPr/>
      </dsp:nvSpPr>
      <dsp:spPr>
        <a:xfrm>
          <a:off x="0" y="39199"/>
          <a:ext cx="6263640" cy="11579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9E8270-29C2-469C-822E-838B5C0583F9}">
      <dsp:nvSpPr>
        <dsp:cNvPr id="0" name=""/>
        <dsp:cNvSpPr/>
      </dsp:nvSpPr>
      <dsp:spPr>
        <a:xfrm>
          <a:off x="350270" y="262816"/>
          <a:ext cx="636855" cy="6368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0E18F7-B49A-4097-AF44-43C4B303727C}">
      <dsp:nvSpPr>
        <dsp:cNvPr id="0" name=""/>
        <dsp:cNvSpPr/>
      </dsp:nvSpPr>
      <dsp:spPr>
        <a:xfrm>
          <a:off x="1337397" y="2284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Voor burger </a:t>
          </a:r>
          <a:r>
            <a:rPr lang="nl-NL" sz="2200" i="1" kern="1200"/>
            <a:t>onbegrijpelijk</a:t>
          </a:r>
          <a:endParaRPr lang="en-US" sz="2200" kern="1200"/>
        </a:p>
      </dsp:txBody>
      <dsp:txXfrm>
        <a:off x="1337397" y="2284"/>
        <a:ext cx="4926242" cy="1157919"/>
      </dsp:txXfrm>
    </dsp:sp>
    <dsp:sp modelId="{4C3338CF-B247-4CB8-AD4C-CC7EF6968778}">
      <dsp:nvSpPr>
        <dsp:cNvPr id="0" name=""/>
        <dsp:cNvSpPr/>
      </dsp:nvSpPr>
      <dsp:spPr>
        <a:xfrm>
          <a:off x="0" y="1449684"/>
          <a:ext cx="6263640" cy="11579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691E00-21AC-41BD-9199-1A2C4A1CEFC7}">
      <dsp:nvSpPr>
        <dsp:cNvPr id="0" name=""/>
        <dsp:cNvSpPr/>
      </dsp:nvSpPr>
      <dsp:spPr>
        <a:xfrm>
          <a:off x="350270" y="1710216"/>
          <a:ext cx="636855" cy="6368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3228EA-2D43-4CA3-95E7-287B844795E5}">
      <dsp:nvSpPr>
        <dsp:cNvPr id="0" name=""/>
        <dsp:cNvSpPr/>
      </dsp:nvSpPr>
      <dsp:spPr>
        <a:xfrm>
          <a:off x="1337397" y="1449684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Voor adviseur </a:t>
          </a:r>
          <a:r>
            <a:rPr lang="nl-NL" sz="2200" i="1" kern="1200"/>
            <a:t>onbegrijpelijk en duur </a:t>
          </a:r>
          <a:r>
            <a:rPr lang="nl-NL" sz="2200" kern="1200"/>
            <a:t>om goed te adviseren, zwaar in zorgplicht</a:t>
          </a:r>
          <a:endParaRPr lang="en-US" sz="2200" kern="1200"/>
        </a:p>
      </dsp:txBody>
      <dsp:txXfrm>
        <a:off x="1337397" y="1449684"/>
        <a:ext cx="4926242" cy="1157919"/>
      </dsp:txXfrm>
    </dsp:sp>
    <dsp:sp modelId="{087A6F07-1937-4E1F-AAF9-5FA35B2662A4}">
      <dsp:nvSpPr>
        <dsp:cNvPr id="0" name=""/>
        <dsp:cNvSpPr/>
      </dsp:nvSpPr>
      <dsp:spPr>
        <a:xfrm>
          <a:off x="0" y="2897083"/>
          <a:ext cx="6263640" cy="11579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58E5A6-EE03-4805-8B68-9AEFAFA82D1C}">
      <dsp:nvSpPr>
        <dsp:cNvPr id="0" name=""/>
        <dsp:cNvSpPr/>
      </dsp:nvSpPr>
      <dsp:spPr>
        <a:xfrm>
          <a:off x="350270" y="3157615"/>
          <a:ext cx="636855" cy="6368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CA7E89-0AC2-421C-A113-66390C410D18}">
      <dsp:nvSpPr>
        <dsp:cNvPr id="0" name=""/>
        <dsp:cNvSpPr/>
      </dsp:nvSpPr>
      <dsp:spPr>
        <a:xfrm>
          <a:off x="1337397" y="2897083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Voor Belastingdienst </a:t>
          </a:r>
          <a:r>
            <a:rPr lang="nl-NL" sz="2200" i="1" kern="1200"/>
            <a:t>lastig te controleren en te handhaven</a:t>
          </a:r>
          <a:endParaRPr lang="en-US" sz="2200" kern="1200"/>
        </a:p>
      </dsp:txBody>
      <dsp:txXfrm>
        <a:off x="1337397" y="2897083"/>
        <a:ext cx="4926242" cy="1157919"/>
      </dsp:txXfrm>
    </dsp:sp>
    <dsp:sp modelId="{530894F3-2040-48C2-8DA4-20A58A6FF4BD}">
      <dsp:nvSpPr>
        <dsp:cNvPr id="0" name=""/>
        <dsp:cNvSpPr/>
      </dsp:nvSpPr>
      <dsp:spPr>
        <a:xfrm>
          <a:off x="0" y="4344483"/>
          <a:ext cx="6263640" cy="11579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CD0BFE-3081-4734-B9DB-A1DD27392F59}">
      <dsp:nvSpPr>
        <dsp:cNvPr id="0" name=""/>
        <dsp:cNvSpPr/>
      </dsp:nvSpPr>
      <dsp:spPr>
        <a:xfrm>
          <a:off x="350270" y="4605015"/>
          <a:ext cx="636855" cy="63685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CDE720-2EE2-4FAC-AD04-6845020496D7}">
      <dsp:nvSpPr>
        <dsp:cNvPr id="0" name=""/>
        <dsp:cNvSpPr/>
      </dsp:nvSpPr>
      <dsp:spPr>
        <a:xfrm>
          <a:off x="1337397" y="4344483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Rechtelijke macht wordt vaak om oordeel gevraagd (</a:t>
          </a:r>
          <a:r>
            <a:rPr lang="nl-NL" sz="2200" i="1" kern="1200"/>
            <a:t>duur</a:t>
          </a:r>
          <a:r>
            <a:rPr lang="nl-NL" sz="2200" kern="1200"/>
            <a:t>)</a:t>
          </a:r>
          <a:endParaRPr lang="en-US" sz="2200" kern="1200"/>
        </a:p>
      </dsp:txBody>
      <dsp:txXfrm>
        <a:off x="1337397" y="4344483"/>
        <a:ext cx="4926242" cy="11579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1" cy="502755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r">
              <a:defRPr sz="1200"/>
            </a:lvl1pPr>
          </a:lstStyle>
          <a:p>
            <a:fld id="{FEE7C4F3-3748-448A-B26B-5CE77071223A}" type="datetimeFigureOut">
              <a:rPr lang="nl-NL" smtClean="0"/>
              <a:t>25-3-2022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0" tIns="46150" rIns="92300" bIns="4615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2270"/>
            <a:ext cx="5510530" cy="3945493"/>
          </a:xfrm>
          <a:prstGeom prst="rect">
            <a:avLst/>
          </a:prstGeom>
        </p:spPr>
        <p:txBody>
          <a:bodyPr vert="horz" lIns="92300" tIns="46150" rIns="92300" bIns="4615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9" y="9517547"/>
            <a:ext cx="2984871" cy="502754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r">
              <a:defRPr sz="1200"/>
            </a:lvl1pPr>
          </a:lstStyle>
          <a:p>
            <a:fld id="{7B798FB6-8663-4C6B-9923-CEAA4E7BE81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7052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A02F0-045E-4E38-AF05-36CD0E8B2D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349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98FB6-8663-4C6B-9923-CEAA4E7BE819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864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nl-N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Uit de evaluatie blijkt dat, op basis van de literatuur, niet met zekerheid kan worden gesteld dat de eigenwoningregeling </a:t>
            </a:r>
            <a:r>
              <a:rPr lang="nl-NL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doeltreffend </a:t>
            </a:r>
            <a:r>
              <a:rPr lang="nl-N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is; daarvoor ontbreekt hard empirisch bewijs</a:t>
            </a:r>
          </a:p>
          <a:p>
            <a:pPr lvl="1"/>
            <a:r>
              <a:rPr lang="nl-N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uitkomsten van een simulatie met het CPB Woningmarktmodel suggereren dat </a:t>
            </a:r>
            <a:r>
              <a:rPr lang="nl-NL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zonder fiscale subsidie</a:t>
            </a:r>
            <a:r>
              <a:rPr lang="nl-N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box 1 (saldo van renteaftrek en eigenwoningforfait) het eigen woningbezit op lange termijn </a:t>
            </a:r>
            <a:r>
              <a:rPr lang="nl-NL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1,6 procentpunt </a:t>
            </a:r>
            <a:r>
              <a:rPr lang="nl-N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lager zou liggen</a:t>
            </a:r>
          </a:p>
          <a:p>
            <a:pPr lvl="1"/>
            <a:r>
              <a:rPr lang="nl-N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het geheel van de maatregelen leidt niet tot een consistent en helder eindbeeld voor de fiscale behandeling van de eigen woning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98FB6-8663-4C6B-9923-CEAA4E7BE819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9724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Ze kiezen voor de optie niets doen en afwachten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98FB6-8663-4C6B-9923-CEAA4E7BE819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9328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2995">
              <a:defRPr/>
            </a:pPr>
            <a:r>
              <a:rPr lang="nl-NL" dirty="0"/>
              <a:t>De huidige eigenwoningregeling is niet goed houdbaar, controleerbaar, uitvoerbaar en handhaafbaar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98FB6-8663-4C6B-9923-CEAA4E7BE819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192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A02F0-045E-4E38-AF05-36CD0E8B2D3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668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71C4-3D6A-45D1-BC54-0A3B6C9428EA}" type="datetimeFigureOut">
              <a:rPr lang="nl-NL" smtClean="0"/>
              <a:t>25-3-2022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D994-7348-480F-9119-2828BA61F02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7255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71C4-3D6A-45D1-BC54-0A3B6C9428EA}" type="datetimeFigureOut">
              <a:rPr lang="nl-NL" smtClean="0"/>
              <a:t>25-3-2022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D994-7348-480F-9119-2828BA61F02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3295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71C4-3D6A-45D1-BC54-0A3B6C9428EA}" type="datetimeFigureOut">
              <a:rPr lang="nl-NL" smtClean="0"/>
              <a:t>25-3-2022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D994-7348-480F-9119-2828BA61F02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2507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71C4-3D6A-45D1-BC54-0A3B6C9428EA}" type="datetimeFigureOut">
              <a:rPr lang="nl-NL" smtClean="0"/>
              <a:t>25-3-2022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D994-7348-480F-9119-2828BA61F02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1200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71C4-3D6A-45D1-BC54-0A3B6C9428EA}" type="datetimeFigureOut">
              <a:rPr lang="nl-NL" smtClean="0"/>
              <a:t>25-3-2022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D994-7348-480F-9119-2828BA61F02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532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71C4-3D6A-45D1-BC54-0A3B6C9428EA}" type="datetimeFigureOut">
              <a:rPr lang="nl-NL" smtClean="0"/>
              <a:t>25-3-2022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D994-7348-480F-9119-2828BA61F02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7601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71C4-3D6A-45D1-BC54-0A3B6C9428EA}" type="datetimeFigureOut">
              <a:rPr lang="nl-NL" smtClean="0"/>
              <a:t>25-3-2022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D994-7348-480F-9119-2828BA61F02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8239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71C4-3D6A-45D1-BC54-0A3B6C9428EA}" type="datetimeFigureOut">
              <a:rPr lang="nl-NL" smtClean="0"/>
              <a:t>25-3-2022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D994-7348-480F-9119-2828BA61F02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9489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71C4-3D6A-45D1-BC54-0A3B6C9428EA}" type="datetimeFigureOut">
              <a:rPr lang="nl-NL" smtClean="0"/>
              <a:t>25-3-2022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D994-7348-480F-9119-2828BA61F02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9568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71C4-3D6A-45D1-BC54-0A3B6C9428EA}" type="datetimeFigureOut">
              <a:rPr lang="nl-NL" smtClean="0"/>
              <a:t>25-3-2022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D994-7348-480F-9119-2828BA61F02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2353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71C4-3D6A-45D1-BC54-0A3B6C9428EA}" type="datetimeFigureOut">
              <a:rPr lang="nl-NL" smtClean="0"/>
              <a:t>25-3-2022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D994-7348-480F-9119-2828BA61F02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1690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E71C4-3D6A-45D1-BC54-0A3B6C9428EA}" type="datetimeFigureOut">
              <a:rPr lang="nl-NL" smtClean="0"/>
              <a:t>25-3-2022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0D994-7348-480F-9119-2828BA61F02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8588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937" y="1122363"/>
            <a:ext cx="10138064" cy="1361064"/>
          </a:xfrm>
        </p:spPr>
        <p:txBody>
          <a:bodyPr>
            <a:normAutofit/>
          </a:bodyPr>
          <a:lstStyle/>
          <a:p>
            <a:pPr algn="l"/>
            <a:r>
              <a:rPr lang="nl-NL" sz="4400" b="1" dirty="0">
                <a:solidFill>
                  <a:srgbClr val="C00000"/>
                </a:solidFill>
              </a:rPr>
              <a:t>   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1173" y="3777529"/>
            <a:ext cx="8826665" cy="1655762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nl-NL" sz="12800" dirty="0">
                <a:solidFill>
                  <a:schemeClr val="tx2">
                    <a:alpha val="80000"/>
                  </a:schemeClr>
                </a:solidFill>
              </a:rPr>
              <a:t>De technische complicaties van jouw eigen woning</a:t>
            </a:r>
          </a:p>
          <a:p>
            <a:endParaRPr lang="nl-NL" sz="5900" dirty="0">
              <a:solidFill>
                <a:schemeClr val="tx2">
                  <a:alpha val="80000"/>
                </a:schemeClr>
              </a:solidFill>
            </a:endParaRPr>
          </a:p>
          <a:p>
            <a:pPr algn="r"/>
            <a:r>
              <a:rPr lang="nl-NL" sz="9600" dirty="0">
                <a:solidFill>
                  <a:schemeClr val="tx2">
                    <a:alpha val="80000"/>
                  </a:schemeClr>
                </a:solidFill>
              </a:rPr>
              <a:t>Drs. Jelle van den Berg</a:t>
            </a:r>
          </a:p>
          <a:p>
            <a:pPr algn="r"/>
            <a:r>
              <a:rPr lang="nl-NL" sz="9600" dirty="0">
                <a:solidFill>
                  <a:schemeClr val="tx2">
                    <a:alpha val="80000"/>
                  </a:schemeClr>
                </a:solidFill>
              </a:rPr>
              <a:t>www.duoberg.nl</a:t>
            </a:r>
          </a:p>
          <a:p>
            <a:pPr algn="r"/>
            <a:r>
              <a:rPr lang="nl-NL" sz="9600" dirty="0">
                <a:solidFill>
                  <a:schemeClr val="tx2">
                    <a:alpha val="80000"/>
                  </a:schemeClr>
                </a:solidFill>
              </a:rPr>
              <a:t>24 maart 2022</a:t>
            </a:r>
          </a:p>
          <a:p>
            <a:pPr algn="r"/>
            <a:endParaRPr lang="nl-NL" sz="9600" dirty="0">
              <a:solidFill>
                <a:schemeClr val="tx2">
                  <a:alpha val="8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" name="Picture 3" descr="http://www.belastingwetenschap.nl/files/images/pen.139394939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580" y="560243"/>
            <a:ext cx="5214258" cy="13610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790709" y="6483927"/>
            <a:ext cx="3127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rgbClr val="C00000"/>
                </a:solidFill>
              </a:rPr>
              <a:t>Vereniging voor Belastingwetenschap 2022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Afbeelding 1" descr="vvBw logo web compact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529937" y="247505"/>
            <a:ext cx="2743199" cy="167380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12733DB3-30C5-4BB5-924A-55150D7A4E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10" y="4147516"/>
            <a:ext cx="2324100" cy="1962150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510728E9-ADDF-404D-8AB8-20EFE1975264}"/>
              </a:ext>
            </a:extLst>
          </p:cNvPr>
          <p:cNvSpPr txBox="1"/>
          <p:nvPr/>
        </p:nvSpPr>
        <p:spPr>
          <a:xfrm>
            <a:off x="256913" y="6248401"/>
            <a:ext cx="1785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Opleidingnu.nl</a:t>
            </a:r>
          </a:p>
        </p:txBody>
      </p:sp>
    </p:spTree>
    <p:extLst>
      <p:ext uri="{BB962C8B-B14F-4D97-AF65-F5344CB8AC3E}">
        <p14:creationId xmlns:p14="http://schemas.microsoft.com/office/powerpoint/2010/main" val="1504323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C9F5A3-BB43-4E6F-A966-4A7B2D4BD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4313" y="178904"/>
            <a:ext cx="7994638" cy="1675623"/>
          </a:xfrm>
        </p:spPr>
        <p:txBody>
          <a:bodyPr anchor="b">
            <a:normAutofit/>
          </a:bodyPr>
          <a:lstStyle/>
          <a:p>
            <a:r>
              <a:rPr lang="nl-NL" sz="3700" dirty="0"/>
              <a:t>Begrijpelijkheid eigenwoningregeling(2)</a:t>
            </a:r>
            <a:br>
              <a:rPr lang="nl-NL" sz="3700" dirty="0"/>
            </a:br>
            <a:endParaRPr lang="nl-NL" sz="37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D15D6FB-381A-46FD-8B94-2971E66207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64" r="-2" b="-2"/>
          <a:stretch/>
        </p:blipFill>
        <p:spPr>
          <a:xfrm>
            <a:off x="1" y="10"/>
            <a:ext cx="3856382" cy="6857990"/>
          </a:xfrm>
          <a:prstGeom prst="rect">
            <a:avLst/>
          </a:prstGeom>
          <a:effectLst/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662264-DB73-4B36-9DF2-19A47A19F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862" y="1798984"/>
            <a:ext cx="7247412" cy="4880112"/>
          </a:xfrm>
        </p:spPr>
        <p:txBody>
          <a:bodyPr>
            <a:normAutofit lnSpcReduction="10000"/>
          </a:bodyPr>
          <a:lstStyle/>
          <a:p>
            <a:r>
              <a:rPr lang="nl-NL" sz="2400" dirty="0"/>
              <a:t>SEO rapport december 2019 aangeboden, door staatssecretaris Snel MvF, aan Eerste en Tweede Kamer</a:t>
            </a:r>
          </a:p>
          <a:p>
            <a:pPr lvl="1"/>
            <a:endParaRPr lang="nl-NL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nl-N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 basis van de literatuur is onduidelijk of de eigenwoningregeling </a:t>
            </a:r>
            <a:r>
              <a:rPr lang="nl-NL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doeltreffend </a:t>
            </a:r>
            <a:r>
              <a:rPr lang="nl-N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</a:p>
          <a:p>
            <a:pPr lvl="1"/>
            <a:r>
              <a:rPr lang="nl-N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CPB Woningmarktmodel: </a:t>
            </a:r>
            <a:br>
              <a:rPr lang="nl-N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zonder fiscale subsidie </a:t>
            </a:r>
            <a:r>
              <a:rPr lang="nl-N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box 1 (saldo van renteaftrek en eigenwoningforfait) zal het eigen woningbezit op lange termijn </a:t>
            </a:r>
            <a:r>
              <a:rPr lang="nl-NL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1,6 procentpunt lager </a:t>
            </a:r>
            <a:r>
              <a:rPr lang="nl-N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liggen</a:t>
            </a:r>
          </a:p>
          <a:p>
            <a:pPr lvl="1"/>
            <a:endParaRPr lang="nl-NL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nl-N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Het geheel van de maatregelen voorkomt (leidt niet tot) een consistent en helder eindbeeld voor de fiscale behandeling van de eigen woning</a:t>
            </a:r>
          </a:p>
          <a:p>
            <a:pPr lvl="1"/>
            <a:endParaRPr lang="nl-NL" dirty="0"/>
          </a:p>
          <a:p>
            <a:endParaRPr lang="nl-NL" sz="1700" dirty="0"/>
          </a:p>
        </p:txBody>
      </p:sp>
    </p:spTree>
    <p:extLst>
      <p:ext uri="{BB962C8B-B14F-4D97-AF65-F5344CB8AC3E}">
        <p14:creationId xmlns:p14="http://schemas.microsoft.com/office/powerpoint/2010/main" val="347179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89B90F0-C809-4034-9A04-8B19FB0E7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210"/>
            <a:ext cx="8713304" cy="1272208"/>
          </a:xfrm>
        </p:spPr>
        <p:txBody>
          <a:bodyPr>
            <a:normAutofit/>
          </a:bodyPr>
          <a:lstStyle/>
          <a:p>
            <a:r>
              <a:rPr lang="nl-NL" sz="4100" dirty="0"/>
              <a:t>Bouwstenen voor BETER belastingstelsel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5E3F80-67FB-4186-8A6E-02CC22DA5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1418"/>
            <a:ext cx="6246094" cy="54565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Mei 2020: van staatssecretaris Vijlbrief, aan Eerste en Tweede Kamer</a:t>
            </a:r>
          </a:p>
          <a:p>
            <a:endParaRPr lang="nl-NL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Syntheserapport met aanbevelingen van verschillende departementen </a:t>
            </a:r>
          </a:p>
          <a:p>
            <a:r>
              <a:rPr lang="nl-N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Conclusie: huidige eigenwoningregeling is ondoelmatig en ingewikkeld</a:t>
            </a:r>
          </a:p>
          <a:p>
            <a:r>
              <a:rPr lang="nl-N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Voorstel: </a:t>
            </a:r>
            <a:br>
              <a:rPr lang="nl-N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Door verhuizing van de woning naar box 3 worden grote vereenvoudigingen binnen het eigenwoningregime bereikt</a:t>
            </a:r>
          </a:p>
          <a:p>
            <a:endParaRPr lang="nl-NL" sz="20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6906B5B-BC99-4BA3-89A4-3377597541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1" r="24135" b="2"/>
          <a:stretch/>
        </p:blipFill>
        <p:spPr>
          <a:xfrm>
            <a:off x="7084294" y="1182767"/>
            <a:ext cx="4934419" cy="5675233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5625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" name="!!text rectangle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BBCC534-3A85-449D-A4EE-D7A944747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569823"/>
            <a:ext cx="6661797" cy="1168130"/>
          </a:xfrm>
        </p:spPr>
        <p:txBody>
          <a:bodyPr>
            <a:normAutofit/>
          </a:bodyPr>
          <a:lstStyle/>
          <a:p>
            <a:r>
              <a:rPr lang="nl-NL" sz="3200" dirty="0"/>
              <a:t>Begrijpelijk eigen woningregeling (3)</a:t>
            </a:r>
          </a:p>
        </p:txBody>
      </p:sp>
      <p:sp>
        <p:nvSpPr>
          <p:cNvPr id="43" name="!!accent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7D4EE0-4736-40A6-B13D-06BC37B56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5" y="1801749"/>
            <a:ext cx="6970911" cy="46727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2400" dirty="0"/>
              <a:t>14 januari 2022: </a:t>
            </a:r>
            <a:br>
              <a:rPr lang="nl-NL" sz="2400" dirty="0"/>
            </a:br>
            <a:r>
              <a:rPr lang="nl-NL" sz="2400" i="1" dirty="0"/>
              <a:t>Campagne effectonderzoek Belastingdienst eigen woning</a:t>
            </a:r>
          </a:p>
          <a:p>
            <a:pPr marL="457200" lvl="1" indent="0">
              <a:buNone/>
            </a:pPr>
            <a:r>
              <a:rPr lang="nl-NL" dirty="0"/>
              <a:t>Onderzoek naar de kennis over de aftrekbare kosten </a:t>
            </a:r>
            <a:br>
              <a:rPr lang="nl-NL" dirty="0"/>
            </a:br>
            <a:r>
              <a:rPr lang="nl-NL" dirty="0"/>
              <a:t>- bij aankoop eigen woning</a:t>
            </a:r>
            <a:br>
              <a:rPr lang="nl-NL" dirty="0"/>
            </a:br>
            <a:r>
              <a:rPr lang="nl-NL" dirty="0"/>
              <a:t>- aangaan van een eigenwoninglening en/of oversluiten</a:t>
            </a:r>
          </a:p>
          <a:p>
            <a:pPr lvl="1"/>
            <a:endParaRPr lang="nl-NL" dirty="0"/>
          </a:p>
          <a:p>
            <a:pPr marL="0" lvl="1" indent="0">
              <a:buNone/>
            </a:pPr>
            <a:r>
              <a:rPr lang="nl-NL" dirty="0"/>
              <a:t>Conclusies:</a:t>
            </a:r>
          </a:p>
          <a:p>
            <a:pPr lvl="1"/>
            <a:r>
              <a:rPr lang="nl-NL" dirty="0"/>
              <a:t>De kennis over de gevolgen van het (ver)kopen van een huis en/of het oversluiten van een hypotheek is wisselend. </a:t>
            </a:r>
          </a:p>
          <a:p>
            <a:pPr lvl="1"/>
            <a:r>
              <a:rPr lang="nl-NL" dirty="0"/>
              <a:t>Veel mensen geven aan onwetend te zijn hoe het precies zit</a:t>
            </a:r>
          </a:p>
          <a:p>
            <a:pPr lvl="1"/>
            <a:r>
              <a:rPr lang="nl-NL" dirty="0"/>
              <a:t>Opvallend is dat veel burgers niet op de hoogte zijn van de kosten die je kunt aftrekken	</a:t>
            </a:r>
          </a:p>
          <a:p>
            <a:pPr marL="0" lvl="2" indent="0">
              <a:buNone/>
            </a:pPr>
            <a:endParaRPr lang="nl-NL" sz="13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0E7CAE1-3583-4C27-B9C6-F93D2539DB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4" r="27470" b="2"/>
          <a:stretch/>
        </p:blipFill>
        <p:spPr>
          <a:xfrm>
            <a:off x="8219661" y="634382"/>
            <a:ext cx="4164496" cy="549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653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BE9C446-95A9-40F7-AB58-FDFA115E7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nl-NL" sz="5400" dirty="0"/>
              <a:t>Overige rapporten en adviezen</a:t>
            </a:r>
          </a:p>
        </p:txBody>
      </p:sp>
      <p:sp>
        <p:nvSpPr>
          <p:cNvPr id="40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64D084-C654-4F48-9D80-58FAB599E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nl-NL" sz="2400" dirty="0"/>
              <a:t>Vanuit de EU, IMF en DNB</a:t>
            </a:r>
          </a:p>
          <a:p>
            <a:endParaRPr lang="nl-NL" sz="2400" dirty="0"/>
          </a:p>
          <a:p>
            <a:r>
              <a:rPr lang="nl-NL" sz="2400" dirty="0"/>
              <a:t>Rode draad: renteaftrek moet verdwijnen</a:t>
            </a:r>
          </a:p>
        </p:txBody>
      </p:sp>
      <p:pic>
        <p:nvPicPr>
          <p:cNvPr id="6" name="Afbeelding 5" descr="Afbeelding met tekst, elektronica, document&#10;&#10;Automatisch gegenereerde beschrijving">
            <a:extLst>
              <a:ext uri="{FF2B5EF4-FFF2-40B4-BE49-F238E27FC236}">
                <a16:creationId xmlns:a16="http://schemas.microsoft.com/office/drawing/2014/main" id="{60E082ED-A2E6-4D2C-BF4A-64B322E161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" r="-1" b="-1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51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7D9830F-B170-49E2-A292-BBB5AB674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3000" dirty="0"/>
              <a:t>Praktijkcasus (deel 1) </a:t>
            </a:r>
            <a:br>
              <a:rPr lang="nl-NL" sz="3000" dirty="0"/>
            </a:br>
            <a:r>
              <a:rPr lang="nl-NL" sz="3000" dirty="0"/>
              <a:t>Wat zijn hier de fiscale spelregels bij kopen dijkwoning in 2022?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34B548-B2A6-44F4-9CA5-BCA0890C6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400" dirty="0"/>
              <a:t>1998: Fred en Jolanda huwen op huwelijkse voorwaarden en kopen direct een woning</a:t>
            </a:r>
          </a:p>
          <a:p>
            <a:r>
              <a:rPr lang="nl-NL" sz="2400" dirty="0"/>
              <a:t>€ 250.000 (aflossingsvrije lening € 210.000 + kap. </a:t>
            </a:r>
            <a:r>
              <a:rPr lang="nl-NL" sz="2400" dirty="0" err="1"/>
              <a:t>verz</a:t>
            </a:r>
            <a:r>
              <a:rPr lang="nl-NL" sz="2400" dirty="0"/>
              <a:t> voor € 210.000, looptijd 30 jaar)</a:t>
            </a:r>
          </a:p>
          <a:p>
            <a:r>
              <a:rPr lang="nl-NL" sz="2400" dirty="0"/>
              <a:t>2015: woonverdieping gerenoveerd met lening € 45.000</a:t>
            </a:r>
          </a:p>
          <a:p>
            <a:r>
              <a:rPr lang="nl-NL" sz="2400" dirty="0"/>
              <a:t>2020: uit elkaar. Woning verkocht voor € 480.000</a:t>
            </a:r>
          </a:p>
          <a:p>
            <a:r>
              <a:rPr lang="nl-NL" sz="2400" dirty="0"/>
              <a:t>2021: Fred vindt nieuwe liefde Ivy</a:t>
            </a:r>
            <a:br>
              <a:rPr lang="nl-NL" sz="2400" dirty="0"/>
            </a:br>
            <a:r>
              <a:rPr lang="nl-NL" sz="2400" dirty="0"/>
              <a:t>Ze kopen in 2022 samen een dijkwoning voor € 450.000</a:t>
            </a:r>
          </a:p>
          <a:p>
            <a:r>
              <a:rPr lang="nl-NL" sz="2400" dirty="0"/>
              <a:t>Ivy is in 2018 gescheiden. </a:t>
            </a:r>
            <a:br>
              <a:rPr lang="nl-NL" sz="2400" dirty="0"/>
            </a:br>
            <a:r>
              <a:rPr lang="nl-NL" sz="2400" dirty="0"/>
              <a:t>Had een woning van € 300.000 met lening uit 2014 van € 270.000 </a:t>
            </a:r>
            <a:br>
              <a:rPr lang="nl-NL" sz="2400" dirty="0"/>
            </a:br>
            <a:r>
              <a:rPr lang="nl-NL" sz="2400" dirty="0"/>
              <a:t>(stand datum boedelscheiding op 1 maart 2019)</a:t>
            </a:r>
          </a:p>
        </p:txBody>
      </p:sp>
    </p:spTree>
    <p:extLst>
      <p:ext uri="{BB962C8B-B14F-4D97-AF65-F5344CB8AC3E}">
        <p14:creationId xmlns:p14="http://schemas.microsoft.com/office/powerpoint/2010/main" val="3753050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17C8AA3-51B7-4E70-B090-20847E0BE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nl-NL" sz="5400"/>
              <a:t>Praktijkcasus (deel 2)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907E32F-3191-48D1-B2AF-5CE94AF42E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8" r="25898" b="-1"/>
          <a:stretch/>
        </p:blipFill>
        <p:spPr bwMode="auto">
          <a:xfrm>
            <a:off x="572493" y="2002056"/>
            <a:ext cx="2747178" cy="2914502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B38D4F-8837-4E5F-B653-C271D9B09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955" y="2071316"/>
            <a:ext cx="6713552" cy="4114800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nl-NL" sz="3200" dirty="0"/>
              <a:t>2025</a:t>
            </a:r>
          </a:p>
          <a:p>
            <a:r>
              <a:rPr lang="nl-NL" sz="2400" dirty="0"/>
              <a:t>Ivy wordt ontslagen. Ze besluit een eigen praktijk te beginnen</a:t>
            </a:r>
          </a:p>
          <a:p>
            <a:r>
              <a:rPr lang="nl-NL" sz="2400" dirty="0"/>
              <a:t>Wat zijn hier de fiscale aandachtspunten bij het starten van de praktijk in 2025?</a:t>
            </a:r>
          </a:p>
        </p:txBody>
      </p:sp>
    </p:spTree>
    <p:extLst>
      <p:ext uri="{BB962C8B-B14F-4D97-AF65-F5344CB8AC3E}">
        <p14:creationId xmlns:p14="http://schemas.microsoft.com/office/powerpoint/2010/main" val="1430899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87AFE0E-B37D-4531-AFE8-231C8348E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35567BD-616F-42B6-981A-CFE923A0F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dirty="0"/>
              <a:t>Conclusies </a:t>
            </a:r>
            <a:br>
              <a:rPr lang="nl-NL" dirty="0"/>
            </a:br>
            <a:r>
              <a:rPr lang="nl-NL" dirty="0"/>
              <a:t>van ingesteld onderzoek en praktijkervaring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2CF785-F8F3-4C12-B6C8-071CBCA62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13625"/>
            <a:ext cx="7888356" cy="4163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Huidige fiscale spelregels rond de eigen woning zijn:</a:t>
            </a:r>
          </a:p>
          <a:p>
            <a:r>
              <a:rPr lang="nl-NL" dirty="0"/>
              <a:t>Inefficiënt</a:t>
            </a:r>
          </a:p>
          <a:p>
            <a:r>
              <a:rPr lang="nl-NL" dirty="0"/>
              <a:t>Ondoelmatig</a:t>
            </a:r>
          </a:p>
          <a:p>
            <a:r>
              <a:rPr lang="nl-NL" dirty="0"/>
              <a:t>Ingewikkeld</a:t>
            </a:r>
          </a:p>
          <a:p>
            <a:r>
              <a:rPr lang="nl-NL" dirty="0"/>
              <a:t>Te veel</a:t>
            </a:r>
          </a:p>
          <a:p>
            <a:r>
              <a:rPr lang="nl-NL" dirty="0"/>
              <a:t>Niet goed controleerbaar, uitvoerbaar en handhaafbaar </a:t>
            </a:r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127684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D481B45D-A593-441E-8C15-DD4209946A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57"/>
          <a:stretch/>
        </p:blipFill>
        <p:spPr>
          <a:xfrm>
            <a:off x="-262628" y="-1184650"/>
            <a:ext cx="12454607" cy="3713841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5D4FAD-13E0-49E7-82AA-57D3D70A2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6979" y="359923"/>
            <a:ext cx="8155000" cy="2535681"/>
          </a:xfrm>
        </p:spPr>
        <p:txBody>
          <a:bodyPr anchor="ctr">
            <a:normAutofit/>
          </a:bodyPr>
          <a:lstStyle/>
          <a:p>
            <a:pPr algn="r"/>
            <a:r>
              <a:rPr lang="nl-NL" sz="4000" b="1" dirty="0">
                <a:solidFill>
                  <a:srgbClr val="FFFF00"/>
                </a:solidFill>
              </a:rPr>
              <a:t>Hoe kijkt het parlement hier tegen aan?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4A8ED4-8553-4070-A8DF-EB6A75A5B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482" y="2354094"/>
            <a:ext cx="11294498" cy="4737370"/>
          </a:xfrm>
        </p:spPr>
        <p:txBody>
          <a:bodyPr anchor="ctr">
            <a:noAutofit/>
          </a:bodyPr>
          <a:lstStyle/>
          <a:p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2470858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D481B45D-A593-441E-8C15-DD4209946A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57"/>
          <a:stretch/>
        </p:blipFill>
        <p:spPr>
          <a:xfrm>
            <a:off x="-262628" y="-1184650"/>
            <a:ext cx="12454607" cy="3713841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5D4FAD-13E0-49E7-82AA-57D3D70A2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6979" y="359923"/>
            <a:ext cx="8155000" cy="2535681"/>
          </a:xfrm>
        </p:spPr>
        <p:txBody>
          <a:bodyPr anchor="ctr">
            <a:normAutofit/>
          </a:bodyPr>
          <a:lstStyle/>
          <a:p>
            <a:pPr algn="r"/>
            <a:r>
              <a:rPr lang="nl-NL" sz="4000" b="1" dirty="0">
                <a:solidFill>
                  <a:srgbClr val="FFFF00"/>
                </a:solidFill>
              </a:rPr>
              <a:t>Hoe kijkt het parlement hier tegen aan?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4A8ED4-8553-4070-A8DF-EB6A75A5B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482" y="2354094"/>
            <a:ext cx="11294498" cy="473737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nl-N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Alleen CU en Groen Links hebben in het verkiezingsprogramma (2021-2025) </a:t>
            </a:r>
            <a:br>
              <a:rPr lang="nl-N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aanbevelingen van Panteia, SEO en de Bouwstenennotitie overgenomen</a:t>
            </a:r>
          </a:p>
          <a:p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4140295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D481B45D-A593-441E-8C15-DD4209946A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57"/>
          <a:stretch/>
        </p:blipFill>
        <p:spPr>
          <a:xfrm>
            <a:off x="-262628" y="-1184650"/>
            <a:ext cx="12454607" cy="3713841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5D4FAD-13E0-49E7-82AA-57D3D70A2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6979" y="359923"/>
            <a:ext cx="8155000" cy="2535681"/>
          </a:xfrm>
        </p:spPr>
        <p:txBody>
          <a:bodyPr anchor="ctr">
            <a:normAutofit/>
          </a:bodyPr>
          <a:lstStyle/>
          <a:p>
            <a:pPr algn="r"/>
            <a:r>
              <a:rPr lang="nl-NL" sz="4000" b="1" dirty="0">
                <a:solidFill>
                  <a:srgbClr val="FFFF00"/>
                </a:solidFill>
              </a:rPr>
              <a:t>Hoe kijkt het parlement hier tegen aan?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4A8ED4-8553-4070-A8DF-EB6A75A5B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482" y="2354094"/>
            <a:ext cx="11294498" cy="4737370"/>
          </a:xfrm>
        </p:spPr>
        <p:txBody>
          <a:bodyPr anchor="ctr">
            <a:noAutofit/>
          </a:bodyPr>
          <a:lstStyle/>
          <a:p>
            <a:r>
              <a:rPr lang="nl-NL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VVD en CDA: niets wijzigen</a:t>
            </a:r>
          </a:p>
          <a:p>
            <a:r>
              <a:rPr lang="nl-NL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D66: renteaftrek afschaffen. Woning blijft in box 1</a:t>
            </a:r>
          </a:p>
          <a:p>
            <a:r>
              <a:rPr lang="nl-NL" sz="2400" dirty="0"/>
              <a:t>CU: eigen woning naar box 3</a:t>
            </a:r>
          </a:p>
          <a:p>
            <a:endParaRPr lang="nl-NL" sz="2400" dirty="0"/>
          </a:p>
          <a:p>
            <a:r>
              <a:rPr lang="nl-NL" sz="2400" dirty="0"/>
              <a:t>Groen Links: woning naar box 3</a:t>
            </a:r>
          </a:p>
          <a:p>
            <a:r>
              <a:rPr lang="nl-NL" sz="2400" dirty="0"/>
              <a:t>PvdA: woning in box 1</a:t>
            </a:r>
          </a:p>
          <a:p>
            <a:r>
              <a:rPr lang="nl-NL" sz="2400" dirty="0"/>
              <a:t>SP: niets opgenomen</a:t>
            </a:r>
          </a:p>
          <a:p>
            <a:r>
              <a:rPr lang="nl-NL" sz="2400" dirty="0"/>
              <a:t>PVV: woning in box 1</a:t>
            </a:r>
          </a:p>
        </p:txBody>
      </p:sp>
    </p:spTree>
    <p:extLst>
      <p:ext uri="{BB962C8B-B14F-4D97-AF65-F5344CB8AC3E}">
        <p14:creationId xmlns:p14="http://schemas.microsoft.com/office/powerpoint/2010/main" val="2504460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F51645-C161-4606-9F01-34CB4897E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EIGEN woning: Betrokkenheid een leven lang</a:t>
            </a:r>
          </a:p>
        </p:txBody>
      </p:sp>
      <p:graphicFrame>
        <p:nvGraphicFramePr>
          <p:cNvPr id="7" name="Tijdelijke aanduiding voor inhoud 2">
            <a:extLst>
              <a:ext uri="{FF2B5EF4-FFF2-40B4-BE49-F238E27FC236}">
                <a16:creationId xmlns:a16="http://schemas.microsoft.com/office/drawing/2014/main" id="{F49368C7-0B1A-F6A6-7B94-770F171991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692301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92803A6-CD5A-4152-BB7F-EE6B63A3BA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717235"/>
          </a:xfrm>
        </p:spPr>
        <p:txBody>
          <a:bodyPr/>
          <a:lstStyle/>
          <a:p>
            <a:r>
              <a:rPr lang="nl-NL" sz="2000" dirty="0"/>
              <a:t>Zowel in privé als in werk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8" name="Afbeelding 7" descr="Afbeelding met gebouw, buiten, appartementengebouw, venster&#10;&#10;Automatisch gegenereerde beschrijving">
            <a:extLst>
              <a:ext uri="{FF2B5EF4-FFF2-40B4-BE49-F238E27FC236}">
                <a16:creationId xmlns:a16="http://schemas.microsoft.com/office/drawing/2014/main" id="{029E1608-CAD9-4530-B72F-D136108E51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00" y="2593699"/>
            <a:ext cx="4037612" cy="264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88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5B2738-C27F-4BE5-BF59-207AB67BC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Kabinetsplannen rond eigen woning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2BCCAE-E439-42FA-9B44-1F40F914F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Niets in Regeerakkoord 2021-2025 &gt; Verre toekomst</a:t>
            </a:r>
          </a:p>
          <a:p>
            <a:r>
              <a:rPr lang="nl-N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Hoekstra (Kamerlid, dec 2021) bij de onderhandelingen over het akkoord: er is door de onderhandelaars ‘welbewust afgesproken de hypotheekrenteaftrek laten zoals die nu is’ </a:t>
            </a:r>
          </a:p>
          <a:p>
            <a:r>
              <a:rPr lang="nl-N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Antwoord op vraag 50 van het debat over het Coalitieakkoord: </a:t>
            </a:r>
            <a:br>
              <a:rPr lang="nl-N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Coalitie zal geen maatregelen treffen om de hypotheekrente af te schaffen</a:t>
            </a:r>
            <a:endParaRPr lang="nl-NL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Sombere  en teleurstellende conclusie: </a:t>
            </a:r>
            <a:r>
              <a:rPr lang="nl-N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van het huidige kabinet valt niets te verwachten rond een eenvoudige fiscale wetgeving ‘eigen woning‘</a:t>
            </a:r>
            <a:endParaRPr lang="nl-NL" dirty="0"/>
          </a:p>
        </p:txBody>
      </p:sp>
      <p:pic>
        <p:nvPicPr>
          <p:cNvPr id="4" name="Afbeelding 1" descr="vvBw logo web compact.png">
            <a:extLst>
              <a:ext uri="{FF2B5EF4-FFF2-40B4-BE49-F238E27FC236}">
                <a16:creationId xmlns:a16="http://schemas.microsoft.com/office/drawing/2014/main" id="{D884D09B-335A-45F4-8D84-B85E6961B3A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971809" y="5682961"/>
            <a:ext cx="1686791" cy="93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284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2CEA75-470A-4907-8EDF-26117C18B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Gevolgen ongewijzigde wetgeving eigen woning</a:t>
            </a:r>
            <a:b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8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Tijdelijke aanduiding voor inhoud 3">
            <a:extLst>
              <a:ext uri="{FF2B5EF4-FFF2-40B4-BE49-F238E27FC236}">
                <a16:creationId xmlns:a16="http://schemas.microsoft.com/office/drawing/2014/main" id="{67B7D7C9-4ADD-E441-2412-FE0E9140FFDA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263717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937" y="1122363"/>
            <a:ext cx="10138064" cy="1361064"/>
          </a:xfrm>
        </p:spPr>
        <p:txBody>
          <a:bodyPr>
            <a:normAutofit/>
          </a:bodyPr>
          <a:lstStyle/>
          <a:p>
            <a:pPr algn="l"/>
            <a:r>
              <a:rPr lang="nl-NL" sz="4400" b="1">
                <a:solidFill>
                  <a:srgbClr val="C00000"/>
                </a:solidFill>
              </a:rPr>
              <a:t>   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1174" y="3777529"/>
            <a:ext cx="8781006" cy="1655762"/>
          </a:xfrm>
        </p:spPr>
        <p:txBody>
          <a:bodyPr>
            <a:normAutofit fontScale="25000" lnSpcReduction="20000"/>
          </a:bodyPr>
          <a:lstStyle/>
          <a:p>
            <a:endParaRPr lang="nl-NL" sz="5900" dirty="0">
              <a:solidFill>
                <a:schemeClr val="tx2">
                  <a:alpha val="80000"/>
                </a:schemeClr>
              </a:solidFill>
            </a:endParaRPr>
          </a:p>
          <a:p>
            <a:pPr algn="r"/>
            <a:r>
              <a:rPr lang="nl-NL" sz="9600" dirty="0">
                <a:solidFill>
                  <a:schemeClr val="tx2">
                    <a:alpha val="80000"/>
                  </a:schemeClr>
                </a:solidFill>
              </a:rPr>
              <a:t>Drs. Jelle van den Berg</a:t>
            </a:r>
          </a:p>
          <a:p>
            <a:pPr algn="r"/>
            <a:r>
              <a:rPr lang="nl-NL" sz="9600" dirty="0">
                <a:solidFill>
                  <a:schemeClr val="tx2">
                    <a:alpha val="80000"/>
                  </a:schemeClr>
                </a:solidFill>
              </a:rPr>
              <a:t>www.duoberg.nl</a:t>
            </a:r>
          </a:p>
          <a:p>
            <a:pPr algn="r"/>
            <a:r>
              <a:rPr lang="nl-NL" sz="9600" dirty="0">
                <a:solidFill>
                  <a:schemeClr val="tx2">
                    <a:alpha val="80000"/>
                  </a:schemeClr>
                </a:solidFill>
              </a:rPr>
              <a:t>24 maart 2022</a:t>
            </a:r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solidFill>
                  <a:srgbClr val="C00000"/>
                </a:solidFill>
              </a:rPr>
              <a:t>Vereniging voor Belastingwetenschap 2022</a:t>
            </a:r>
            <a:endParaRPr lang="en-US" dirty="0"/>
          </a:p>
        </p:txBody>
      </p:sp>
      <p:pic>
        <p:nvPicPr>
          <p:cNvPr id="8" name="Afbeelding 1" descr="vvBw logo web compact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839820" y="5018895"/>
            <a:ext cx="1806926" cy="105308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1E64360-F50C-439D-84D1-1BC083B057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2386" y="448917"/>
            <a:ext cx="2114550" cy="216217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DF4BA974-CC69-4324-BEF0-8E5A5DD0B2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623" y="648942"/>
            <a:ext cx="2324100" cy="1962150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793A1093-180D-4D8A-9686-C31B1A76A8E7}"/>
              </a:ext>
            </a:extLst>
          </p:cNvPr>
          <p:cNvSpPr txBox="1"/>
          <p:nvPr/>
        </p:nvSpPr>
        <p:spPr>
          <a:xfrm>
            <a:off x="710119" y="2669804"/>
            <a:ext cx="1785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Opleidingnu.nl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520BD84D-A409-422C-B911-AE096A32A31E}"/>
              </a:ext>
            </a:extLst>
          </p:cNvPr>
          <p:cNvSpPr txBox="1"/>
          <p:nvPr/>
        </p:nvSpPr>
        <p:spPr>
          <a:xfrm>
            <a:off x="3409399" y="2560560"/>
            <a:ext cx="546031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000" dirty="0">
                <a:solidFill>
                  <a:schemeClr val="tx2">
                    <a:alpha val="80000"/>
                  </a:schemeClr>
                </a:solidFill>
              </a:rPr>
              <a:t>Dank  voor uw aandacht</a:t>
            </a:r>
          </a:p>
          <a:p>
            <a:pPr algn="ctr"/>
            <a:r>
              <a:rPr lang="nl-NL" sz="4000" dirty="0">
                <a:solidFill>
                  <a:schemeClr val="tx2">
                    <a:alpha val="80000"/>
                  </a:schemeClr>
                </a:solidFill>
              </a:rPr>
              <a:t>Nog meer vragen?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1646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0EFECA3-B4E6-4E0C-A134-47245C7C4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endParaRPr lang="nl-NL" sz="5400"/>
          </a:p>
        </p:txBody>
      </p:sp>
      <p:pic>
        <p:nvPicPr>
          <p:cNvPr id="1026" name="Picture 2" descr="Willem Vermeend">
            <a:extLst>
              <a:ext uri="{FF2B5EF4-FFF2-40B4-BE49-F238E27FC236}">
                <a16:creationId xmlns:a16="http://schemas.microsoft.com/office/drawing/2014/main" id="{7A207405-B94E-465B-AD3F-54BDBAC6E4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" r="3684" b="1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506A48-9084-49FE-9E6F-0C8BA962D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endParaRPr lang="nl-NL" sz="2200" dirty="0"/>
          </a:p>
          <a:p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128275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0EFECA3-B4E6-4E0C-A134-47245C7C4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endParaRPr lang="nl-NL" sz="5400"/>
          </a:p>
        </p:txBody>
      </p:sp>
      <p:pic>
        <p:nvPicPr>
          <p:cNvPr id="1026" name="Picture 2" descr="Willem Vermeend">
            <a:extLst>
              <a:ext uri="{FF2B5EF4-FFF2-40B4-BE49-F238E27FC236}">
                <a16:creationId xmlns:a16="http://schemas.microsoft.com/office/drawing/2014/main" id="{7A207405-B94E-465B-AD3F-54BDBAC6E4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" r="3684" b="1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506A48-9084-49FE-9E6F-0C8BA962D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nl-NL" sz="2200" dirty="0"/>
              <a:t>Staatssecretaris van financiën: 1994 – 2000</a:t>
            </a:r>
          </a:p>
          <a:p>
            <a:endParaRPr lang="nl-NL" sz="2200" dirty="0"/>
          </a:p>
          <a:p>
            <a:r>
              <a:rPr lang="nl-NL" sz="2200" dirty="0"/>
              <a:t>Met de invoering van de Wet IB 2001 worden veel fiscaal adviseurs werkloos.</a:t>
            </a:r>
          </a:p>
          <a:p>
            <a:endParaRPr lang="nl-NL" sz="2200" dirty="0"/>
          </a:p>
          <a:p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334017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E8D740-68FD-4B4C-AE39-3FF05D5E4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3905" y="0"/>
            <a:ext cx="5529468" cy="1807305"/>
          </a:xfrm>
        </p:spPr>
        <p:txBody>
          <a:bodyPr>
            <a:normAutofit/>
          </a:bodyPr>
          <a:lstStyle/>
          <a:p>
            <a:r>
              <a:rPr lang="nl-NL" sz="4100" dirty="0"/>
              <a:t>Overzicht eigen woning (VROM en CBS)</a:t>
            </a:r>
          </a:p>
        </p:txBody>
      </p:sp>
      <p:pic>
        <p:nvPicPr>
          <p:cNvPr id="6" name="Afbeelding 5" descr="Afbeelding met gebouw, buiten, huis, oud&#10;&#10;Automatisch gegenereerde beschrijving">
            <a:extLst>
              <a:ext uri="{FF2B5EF4-FFF2-40B4-BE49-F238E27FC236}">
                <a16:creationId xmlns:a16="http://schemas.microsoft.com/office/drawing/2014/main" id="{D23FAD60-92D2-4847-B498-184640CD06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3" r="19582" b="-1"/>
          <a:stretch/>
        </p:blipFill>
        <p:spPr>
          <a:xfrm>
            <a:off x="21" y="10"/>
            <a:ext cx="5893884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DC2130A6-CBD5-4004-A87B-34F6EA4C9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8097" y="1677315"/>
            <a:ext cx="4840010" cy="3843666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nl-NL" sz="2400" dirty="0"/>
              <a:t>Op 1 januari 2022</a:t>
            </a:r>
          </a:p>
          <a:p>
            <a:pPr>
              <a:spcAft>
                <a:spcPts val="1000"/>
              </a:spcAft>
            </a:pPr>
            <a:r>
              <a:rPr lang="nl-NL" sz="2400" dirty="0"/>
              <a:t>Economische waarde: € 1.800 miljard</a:t>
            </a:r>
          </a:p>
          <a:p>
            <a:pPr>
              <a:spcAft>
                <a:spcPts val="1000"/>
              </a:spcAft>
            </a:pPr>
            <a:r>
              <a:rPr lang="nl-NL" sz="2400" dirty="0"/>
              <a:t>Schulden: € 750 miljard</a:t>
            </a:r>
          </a:p>
          <a:p>
            <a:pPr>
              <a:spcAft>
                <a:spcPts val="1000"/>
              </a:spcAft>
            </a:pPr>
            <a:r>
              <a:rPr lang="nl-NL" sz="2400" dirty="0"/>
              <a:t>Waarde kapitaalverzekeringen (eigen woning): pm</a:t>
            </a:r>
          </a:p>
          <a:p>
            <a:pPr>
              <a:spcAft>
                <a:spcPts val="1000"/>
              </a:spcAft>
            </a:pPr>
            <a:r>
              <a:rPr lang="nl-NL" sz="2400" dirty="0"/>
              <a:t>Bijna 6 op de 10 huishoudens hebben een eigen woning</a:t>
            </a:r>
          </a:p>
          <a:p>
            <a:pPr>
              <a:spcAft>
                <a:spcPts val="1000"/>
              </a:spcAft>
            </a:pPr>
            <a:r>
              <a:rPr lang="nl-NL" sz="2400" dirty="0"/>
              <a:t>De eigen woning vormt met 57% aan de bezittingen het grootste vermogensbestanddeel</a:t>
            </a:r>
          </a:p>
        </p:txBody>
      </p:sp>
    </p:spTree>
    <p:extLst>
      <p:ext uri="{BB962C8B-B14F-4D97-AF65-F5344CB8AC3E}">
        <p14:creationId xmlns:p14="http://schemas.microsoft.com/office/powerpoint/2010/main" val="1235046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E6B5181-C307-4C9D-9A06-125681A2E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nl-NL" sz="5200" dirty="0"/>
              <a:t>Inrichting Wet IB 2001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C452BE00-E3BF-7737-CE8B-FADBBC8781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0896378"/>
              </p:ext>
            </p:extLst>
          </p:nvPr>
        </p:nvGraphicFramePr>
        <p:xfrm>
          <a:off x="337931" y="1510749"/>
          <a:ext cx="11589026" cy="5088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5544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E897D2-A3A1-40EE-ACDC-8367910C2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nl-NL" sz="4600"/>
              <a:t>Panteia-rapport:</a:t>
            </a:r>
            <a:br>
              <a:rPr lang="nl-NL" sz="4600"/>
            </a:br>
            <a:r>
              <a:rPr lang="nl-NL" sz="4600"/>
              <a:t>Begrijpelijkheid eigenwoningregeling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0EAEF1-CCE9-4EF7-AD72-4A6007728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2071315"/>
            <a:ext cx="7606889" cy="4617719"/>
          </a:xfrm>
        </p:spPr>
        <p:txBody>
          <a:bodyPr anchor="t">
            <a:normAutofit fontScale="92500"/>
          </a:bodyPr>
          <a:lstStyle/>
          <a:p>
            <a:endParaRPr lang="nl-NL" sz="2600" dirty="0"/>
          </a:p>
          <a:p>
            <a:pPr lvl="1"/>
            <a:r>
              <a:rPr lang="nl-NL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huidige eigenwoningregeling is niet goed houdbaar, controleerbaar, uitvoerbaar en handhaafbaar</a:t>
            </a:r>
          </a:p>
          <a:p>
            <a:pPr lvl="1"/>
            <a:r>
              <a:rPr lang="nl-NL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nl-NL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omplexiteit belemmert juiste toepassing van eigenwoningregeling</a:t>
            </a:r>
          </a:p>
          <a:p>
            <a:pPr lvl="1"/>
            <a:r>
              <a:rPr lang="nl-NL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Als life events zich gelijktijdig voordoen of kort achter elkaar, dan neemt de complexiteit exponentieel toe</a:t>
            </a:r>
          </a:p>
          <a:p>
            <a:pPr lvl="1"/>
            <a:endParaRPr lang="nl-NL" dirty="0"/>
          </a:p>
          <a:p>
            <a:endParaRPr lang="nl-NL" dirty="0"/>
          </a:p>
          <a:p>
            <a:r>
              <a:rPr lang="nl-NL" sz="2400" dirty="0"/>
              <a:t>Let wel: december 2019 Panteia-rapport, aangeboden door staatssecretaris Snel van MvF, aan Eerste en Tweede Kamer</a:t>
            </a:r>
          </a:p>
          <a:p>
            <a:endParaRPr lang="nl-NL" sz="2000" dirty="0"/>
          </a:p>
        </p:txBody>
      </p:sp>
      <p:pic>
        <p:nvPicPr>
          <p:cNvPr id="7" name="Afbeelding 6" descr="Afbeelding met tekst, printer&#10;&#10;Automatisch gegenereerde beschrijving">
            <a:extLst>
              <a:ext uri="{FF2B5EF4-FFF2-40B4-BE49-F238E27FC236}">
                <a16:creationId xmlns:a16="http://schemas.microsoft.com/office/drawing/2014/main" id="{3301E806-45E1-4293-ACC3-D3C79AE169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3" r="15312" b="3"/>
          <a:stretch/>
        </p:blipFill>
        <p:spPr>
          <a:xfrm>
            <a:off x="8179382" y="2093976"/>
            <a:ext cx="3437339" cy="357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086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4623D7-8D7D-4EF0-B8B5-157161E20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NL" sz="3600" dirty="0"/>
          </a:p>
        </p:txBody>
      </p:sp>
      <p:sp>
        <p:nvSpPr>
          <p:cNvPr id="15" name="Tijdelijke aanduiding voor inhoud 14">
            <a:extLst>
              <a:ext uri="{FF2B5EF4-FFF2-40B4-BE49-F238E27FC236}">
                <a16:creationId xmlns:a16="http://schemas.microsoft.com/office/drawing/2014/main" id="{99F3E946-17AB-4240-8D41-CB8827D24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164" y="5597235"/>
            <a:ext cx="10782968" cy="7850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600"/>
              <a:t>Panteiarapport , blz. 70</a:t>
            </a:r>
            <a:endParaRPr lang="nl-NL" sz="16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F6691D3-0DA5-4C36-A0C6-04DB7A453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315" y="828675"/>
            <a:ext cx="9183610" cy="466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62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0E8A06-C5C7-43D0-9917-2D3E26180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Panteia Rapport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A1F71D-E0E6-44F1-BFCC-9E417AF08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6183"/>
            <a:ext cx="10515600" cy="3920780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sz="1400" dirty="0"/>
          </a:p>
          <a:p>
            <a:pPr marL="0" indent="0">
              <a:buNone/>
            </a:pPr>
            <a:endParaRPr lang="nl-NL" sz="1400" dirty="0"/>
          </a:p>
          <a:p>
            <a:pPr marL="0" indent="0">
              <a:buNone/>
            </a:pPr>
            <a:endParaRPr lang="nl-NL" sz="1400" dirty="0"/>
          </a:p>
          <a:p>
            <a:pPr marL="0" indent="0">
              <a:buNone/>
            </a:pPr>
            <a:endParaRPr lang="nl-NL" sz="1400" dirty="0"/>
          </a:p>
          <a:p>
            <a:pPr marL="0" indent="0">
              <a:buNone/>
            </a:pPr>
            <a:endParaRPr lang="nl-NL" sz="1400" dirty="0"/>
          </a:p>
          <a:p>
            <a:pPr marL="0" indent="0">
              <a:buNone/>
            </a:pPr>
            <a:endParaRPr lang="nl-NL" sz="1400" dirty="0"/>
          </a:p>
          <a:p>
            <a:pPr marL="0" indent="0">
              <a:buNone/>
            </a:pPr>
            <a:r>
              <a:rPr lang="nl-NL" sz="1400" dirty="0" err="1"/>
              <a:t>Panteirapport</a:t>
            </a:r>
            <a:r>
              <a:rPr lang="nl-NL" sz="1400" dirty="0"/>
              <a:t>, blz. 71</a:t>
            </a:r>
          </a:p>
        </p:txBody>
      </p:sp>
      <p:pic>
        <p:nvPicPr>
          <p:cNvPr id="4" name="Tijdelijke aanduiding voor inhoud 12">
            <a:extLst>
              <a:ext uri="{FF2B5EF4-FFF2-40B4-BE49-F238E27FC236}">
                <a16:creationId xmlns:a16="http://schemas.microsoft.com/office/drawing/2014/main" id="{C8072134-897D-4B7A-A346-4D6D12597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45046"/>
            <a:ext cx="10486079" cy="266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52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1079</Words>
  <Application>Microsoft Office PowerPoint</Application>
  <PresentationFormat>Widescreen</PresentationFormat>
  <Paragraphs>139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   </vt:lpstr>
      <vt:lpstr>EIGEN woning: Betrokkenheid een leven lang</vt:lpstr>
      <vt:lpstr>PowerPoint Presentation</vt:lpstr>
      <vt:lpstr>PowerPoint Presentation</vt:lpstr>
      <vt:lpstr>Overzicht eigen woning (VROM en CBS)</vt:lpstr>
      <vt:lpstr>Inrichting Wet IB 2001</vt:lpstr>
      <vt:lpstr>Panteia-rapport: Begrijpelijkheid eigenwoningregeling</vt:lpstr>
      <vt:lpstr>PowerPoint Presentation</vt:lpstr>
      <vt:lpstr>Panteia Rapport </vt:lpstr>
      <vt:lpstr>Begrijpelijkheid eigenwoningregeling(2) </vt:lpstr>
      <vt:lpstr>Bouwstenen voor BETER belastingstelsel</vt:lpstr>
      <vt:lpstr>Begrijpelijk eigen woningregeling (3)</vt:lpstr>
      <vt:lpstr>Overige rapporten en adviezen</vt:lpstr>
      <vt:lpstr>Praktijkcasus (deel 1)  Wat zijn hier de fiscale spelregels bij kopen dijkwoning in 2022?</vt:lpstr>
      <vt:lpstr>Praktijkcasus (deel 2)</vt:lpstr>
      <vt:lpstr>Conclusies  van ingesteld onderzoek en praktijkervaring</vt:lpstr>
      <vt:lpstr>Hoe kijkt het parlement hier tegen aan?</vt:lpstr>
      <vt:lpstr>Hoe kijkt het parlement hier tegen aan?</vt:lpstr>
      <vt:lpstr>Hoe kijkt het parlement hier tegen aan?</vt:lpstr>
      <vt:lpstr>Kabinetsplannen rond eigen woning</vt:lpstr>
      <vt:lpstr>Gevolgen ongewijzigde wetgeving eigen woning </vt:lpstr>
      <vt:lpstr>   </vt:lpstr>
    </vt:vector>
  </TitlesOfParts>
  <Company>Deloitte.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van der Hoeven, Carina (NL - Rotterdam)</dc:creator>
  <cp:lastModifiedBy>Carina van der Hoeven</cp:lastModifiedBy>
  <cp:revision>8</cp:revision>
  <cp:lastPrinted>2022-03-24T09:04:30Z</cp:lastPrinted>
  <dcterms:created xsi:type="dcterms:W3CDTF">2015-03-13T10:19:41Z</dcterms:created>
  <dcterms:modified xsi:type="dcterms:W3CDTF">2022-03-25T10:15:45Z</dcterms:modified>
</cp:coreProperties>
</file>