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8" r:id="rId19"/>
    <p:sldId id="271" r:id="rId20"/>
    <p:sldId id="272" r:id="rId21"/>
    <p:sldId id="273" r:id="rId22"/>
    <p:sldId id="275" r:id="rId23"/>
    <p:sldId id="276" r:id="rId24"/>
    <p:sldId id="280" r:id="rId25"/>
    <p:sldId id="281" r:id="rId26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D"/>
    <a:srgbClr val="1D1D1B"/>
    <a:srgbClr val="8C8A8A"/>
    <a:srgbClr val="B3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5371" autoAdjust="0"/>
  </p:normalViewPr>
  <p:slideViewPr>
    <p:cSldViewPr snapToGrid="0">
      <p:cViewPr>
        <p:scale>
          <a:sx n="80" d="100"/>
          <a:sy n="80" d="100"/>
        </p:scale>
        <p:origin x="94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54"/>
    </p:cViewPr>
  </p:sorterViewPr>
  <p:notesViewPr>
    <p:cSldViewPr snapToGrid="0">
      <p:cViewPr varScale="1">
        <p:scale>
          <a:sx n="60" d="100"/>
          <a:sy n="60" d="100"/>
        </p:scale>
        <p:origin x="32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6-46D9-B549-6DD641FBC86D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6-46D9-B549-6DD641FBC86D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6-46D9-B549-6DD641FBC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2B-496F-9031-7667E8886DC8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2B-496F-9031-7667E8886DC8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2B-496F-9031-7667E8886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8-4B89-A054-D04E0E1EE6F3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8-4B89-A054-D04E0E1EE6F3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E8-4B89-A054-D04E0E1EE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spPr>
            <a:solidFill>
              <a:srgbClr val="B3292D"/>
            </a:solidFill>
          </c:spPr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8B-46B2-A84F-CCE0CDFBA2F2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8B-46B2-A84F-CCE0CDFBA2F2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8B-46B2-A84F-CCE0CDFBA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spPr>
            <a:solidFill>
              <a:srgbClr val="B3292D"/>
            </a:solidFill>
          </c:spPr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8-44EC-A8CB-8D8A4ECDFC65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8-44EC-A8CB-8D8A4ECDFC65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78-44EC-A8CB-8D8A4ECDF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1F-43C1-8115-1B9D55184BD2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1F-43C1-8115-1B9D55184BD2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1F-43C1-8115-1B9D55184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24-47F6-8E91-0EDEEAE42F0F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24-47F6-8E91-0EDEEAE42F0F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24-47F6-8E91-0EDEEAE42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0B-4F50-9FC1-4C221141AFA7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0B-4F50-9FC1-4C221141AFA7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0B-4F50-9FC1-4C221141A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spPr>
            <a:solidFill>
              <a:srgbClr val="B3292D"/>
            </a:solidFill>
          </c:spPr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6E-49CA-9946-6A7DEF1E68EC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6E-49CA-9946-6A7DEF1E68EC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6E-49CA-9946-6A7DEF1E6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E5-46E4-A954-E287C08BE6A8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E5-46E4-A954-E287C08BE6A8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5-46E4-A954-E287C08BE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Tax mic</c:v>
                </c:pt>
              </c:strCache>
            </c:strRef>
          </c:tx>
          <c:dPt>
            <c:idx val="0"/>
            <c:bubble3D val="0"/>
            <c:spPr>
              <a:solidFill>
                <a:srgbClr val="B329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28-4C04-B4C1-6A4D6DFEB08A}"/>
              </c:ext>
            </c:extLst>
          </c:dPt>
          <c:dPt>
            <c:idx val="1"/>
            <c:bubble3D val="0"/>
            <c:spPr>
              <a:solidFill>
                <a:srgbClr val="8C8A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28-4C04-B4C1-6A4D6DFEB08A}"/>
              </c:ext>
            </c:extLst>
          </c:dPt>
          <c:cat>
            <c:strRef>
              <c:f>Blad1!$A$2:$A$3</c:f>
              <c:strCache>
                <c:ptCount val="2"/>
                <c:pt idx="0">
                  <c:v>BTW</c:v>
                </c:pt>
                <c:pt idx="1">
                  <c:v>Inkomstenbelasting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28-4C04-B4C1-6A4D6DFEB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C4F3-3748-448A-B26B-5CE77071223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98FB6-8663-4C6B-9923-CEAA4E7BE8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5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2F0-045E-4E38-AF05-36CD0E8B2D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55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1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39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19452-DA45-40E4-9CAB-72F622A1C80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81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08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48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8FB6-8663-4C6B-9923-CEAA4E7BE81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4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25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29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50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2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60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48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5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35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69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71C4-3D6A-45D1-BC54-0A3B6C9428EA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58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urenswijtvliet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37" y="1122363"/>
            <a:ext cx="10138064" cy="1361064"/>
          </a:xfrm>
        </p:spPr>
        <p:txBody>
          <a:bodyPr>
            <a:normAutofit/>
          </a:bodyPr>
          <a:lstStyle/>
          <a:p>
            <a:pPr algn="l"/>
            <a:r>
              <a:rPr lang="nl-NL" sz="4400" b="1" dirty="0">
                <a:solidFill>
                  <a:srgbClr val="C00000"/>
                </a:solidFill>
              </a:rPr>
              <a:t>  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http://www.belastingwetenschap.nl/files/images/pen.13939493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80" y="560243"/>
            <a:ext cx="5214258" cy="136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1" descr="vvBw logo web compact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29937" y="247505"/>
            <a:ext cx="2743199" cy="1673802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095514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nl-NL" sz="9600" b="1" dirty="0">
                <a:solidFill>
                  <a:srgbClr val="1F1F1D"/>
                </a:solidFill>
              </a:rPr>
              <a:t>Well-</a:t>
            </a:r>
            <a:r>
              <a:rPr lang="nl-NL" sz="9600" b="1" dirty="0" err="1">
                <a:solidFill>
                  <a:srgbClr val="1F1F1D"/>
                </a:solidFill>
              </a:rPr>
              <a:t>being</a:t>
            </a:r>
            <a:r>
              <a:rPr lang="nl-NL" sz="9600" b="1" dirty="0">
                <a:solidFill>
                  <a:srgbClr val="1F1F1D"/>
                </a:solidFill>
              </a:rPr>
              <a:t> </a:t>
            </a:r>
            <a:r>
              <a:rPr lang="nl-NL" sz="9600" b="1" dirty="0" err="1">
                <a:solidFill>
                  <a:srgbClr val="1F1F1D"/>
                </a:solidFill>
              </a:rPr>
              <a:t>and</a:t>
            </a:r>
            <a:r>
              <a:rPr lang="nl-NL" sz="9600" b="1" dirty="0">
                <a:solidFill>
                  <a:srgbClr val="1F1F1D"/>
                </a:solidFill>
              </a:rPr>
              <a:t> </a:t>
            </a:r>
            <a:r>
              <a:rPr lang="nl-NL" sz="9600" b="1" dirty="0" err="1">
                <a:solidFill>
                  <a:srgbClr val="1F1F1D"/>
                </a:solidFill>
              </a:rPr>
              <a:t>Wealth</a:t>
            </a:r>
            <a:r>
              <a:rPr lang="nl-NL" sz="9600" b="1" dirty="0">
                <a:solidFill>
                  <a:srgbClr val="1F1F1D"/>
                </a:solidFill>
              </a:rPr>
              <a:t> </a:t>
            </a:r>
            <a:r>
              <a:rPr lang="nl-NL" sz="9600" b="1" dirty="0" err="1">
                <a:solidFill>
                  <a:srgbClr val="1F1F1D"/>
                </a:solidFill>
              </a:rPr>
              <a:t>Inequality</a:t>
            </a:r>
            <a:r>
              <a:rPr lang="nl-NL" sz="9600" b="1" dirty="0">
                <a:solidFill>
                  <a:srgbClr val="1F1F1D"/>
                </a:solidFill>
              </a:rPr>
              <a:t> in </a:t>
            </a:r>
            <a:r>
              <a:rPr lang="nl-NL" sz="9600" b="1" dirty="0" err="1">
                <a:solidFill>
                  <a:srgbClr val="1F1F1D"/>
                </a:solidFill>
              </a:rPr>
              <a:t>Relation</a:t>
            </a:r>
            <a:r>
              <a:rPr lang="nl-NL" sz="9600" b="1" dirty="0">
                <a:solidFill>
                  <a:srgbClr val="1F1F1D"/>
                </a:solidFill>
              </a:rPr>
              <a:t> </a:t>
            </a:r>
            <a:r>
              <a:rPr lang="nl-NL" sz="9600" b="1" dirty="0" err="1">
                <a:solidFill>
                  <a:srgbClr val="1F1F1D"/>
                </a:solidFill>
              </a:rPr>
              <a:t>to</a:t>
            </a:r>
            <a:r>
              <a:rPr lang="nl-NL" sz="9600" b="1" dirty="0">
                <a:solidFill>
                  <a:srgbClr val="1F1F1D"/>
                </a:solidFill>
              </a:rPr>
              <a:t> a Shift in </a:t>
            </a:r>
            <a:r>
              <a:rPr lang="nl-NL" sz="9600" b="1" dirty="0" err="1">
                <a:solidFill>
                  <a:srgbClr val="1F1F1D"/>
                </a:solidFill>
              </a:rPr>
              <a:t>the</a:t>
            </a:r>
            <a:r>
              <a:rPr lang="nl-NL" sz="9600" b="1" dirty="0">
                <a:solidFill>
                  <a:srgbClr val="1F1F1D"/>
                </a:solidFill>
              </a:rPr>
              <a:t> Tax Mix </a:t>
            </a:r>
            <a:r>
              <a:rPr lang="nl-NL" sz="9600" b="1" dirty="0" err="1">
                <a:solidFill>
                  <a:srgbClr val="1F1F1D"/>
                </a:solidFill>
              </a:rPr>
              <a:t>from</a:t>
            </a:r>
            <a:r>
              <a:rPr lang="nl-NL" sz="9600" b="1" dirty="0">
                <a:solidFill>
                  <a:srgbClr val="1F1F1D"/>
                </a:solidFill>
              </a:rPr>
              <a:t> Direct </a:t>
            </a:r>
            <a:r>
              <a:rPr lang="nl-NL" sz="9600" b="1" dirty="0" err="1">
                <a:solidFill>
                  <a:srgbClr val="1F1F1D"/>
                </a:solidFill>
              </a:rPr>
              <a:t>to</a:t>
            </a:r>
            <a:r>
              <a:rPr lang="nl-NL" sz="9600" b="1" dirty="0">
                <a:solidFill>
                  <a:srgbClr val="1F1F1D"/>
                </a:solidFill>
              </a:rPr>
              <a:t> Indirect </a:t>
            </a:r>
            <a:r>
              <a:rPr lang="nl-NL" sz="9600" b="1" dirty="0" err="1">
                <a:solidFill>
                  <a:srgbClr val="1F1F1D"/>
                </a:solidFill>
              </a:rPr>
              <a:t>Taxes</a:t>
            </a:r>
            <a:endParaRPr lang="nl-NL" sz="9600" b="1" dirty="0">
              <a:solidFill>
                <a:srgbClr val="1F1F1D"/>
              </a:solidFill>
            </a:endParaRPr>
          </a:p>
          <a:p>
            <a:endParaRPr lang="nl-NL" sz="9600" dirty="0">
              <a:solidFill>
                <a:srgbClr val="1F1F1D"/>
              </a:solidFill>
            </a:endParaRPr>
          </a:p>
          <a:p>
            <a:endParaRPr lang="nl-NL" dirty="0">
              <a:solidFill>
                <a:srgbClr val="1F1F1D"/>
              </a:solidFill>
            </a:endParaRPr>
          </a:p>
          <a:p>
            <a:r>
              <a:rPr lang="nl-NL" sz="11200" b="1" dirty="0">
                <a:solidFill>
                  <a:srgbClr val="1F1F1D"/>
                </a:solidFill>
              </a:rPr>
              <a:t>Laurens W.D. Wijtvliet</a:t>
            </a:r>
          </a:p>
          <a:p>
            <a:r>
              <a:rPr lang="nl-NL" sz="11200" b="1" dirty="0">
                <a:solidFill>
                  <a:srgbClr val="1F1F1D"/>
                </a:solidFill>
              </a:rPr>
              <a:t>10 september 2020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AD4E359-3BB2-4BB3-9774-CAD548329FE3}"/>
              </a:ext>
            </a:extLst>
          </p:cNvPr>
          <p:cNvSpPr txBox="1">
            <a:spLocks/>
          </p:cNvSpPr>
          <p:nvPr/>
        </p:nvSpPr>
        <p:spPr>
          <a:xfrm>
            <a:off x="1524000" y="161583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600" b="1" dirty="0">
                <a:solidFill>
                  <a:srgbClr val="B3292D"/>
                </a:solidFill>
              </a:rPr>
              <a:t>THE TAX TECTONICS</a:t>
            </a:r>
          </a:p>
        </p:txBody>
      </p:sp>
    </p:spTree>
    <p:extLst>
      <p:ext uri="{BB962C8B-B14F-4D97-AF65-F5344CB8AC3E}">
        <p14:creationId xmlns:p14="http://schemas.microsoft.com/office/powerpoint/2010/main" val="150432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/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8981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1DC7FF88-A91F-437B-B61E-AAEF099055BB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0721839-97AC-422B-97A4-B866505AFF5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88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</p:txBody>
      </p:sp>
    </p:spTree>
    <p:extLst>
      <p:ext uri="{BB962C8B-B14F-4D97-AF65-F5344CB8AC3E}">
        <p14:creationId xmlns:p14="http://schemas.microsoft.com/office/powerpoint/2010/main" val="3630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/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685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37CE8369-034B-4565-BD48-04C9E52F12F4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63256-F362-4C50-BF16-7C87D41A8FB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88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</p:txBody>
      </p:sp>
    </p:spTree>
    <p:extLst>
      <p:ext uri="{BB962C8B-B14F-4D97-AF65-F5344CB8AC3E}">
        <p14:creationId xmlns:p14="http://schemas.microsoft.com/office/powerpoint/2010/main" val="33139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/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2362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CD1A7DC5-F150-4CF0-AB59-4664FF640B15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5D31D6E-F278-4D07-9936-F23202D91E3D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88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</p:txBody>
      </p:sp>
    </p:spTree>
    <p:extLst>
      <p:ext uri="{BB962C8B-B14F-4D97-AF65-F5344CB8AC3E}">
        <p14:creationId xmlns:p14="http://schemas.microsoft.com/office/powerpoint/2010/main" val="376158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jdelijke aanduiding voor inhoud 4"/>
          <p:cNvSpPr txBox="1">
            <a:spLocks/>
          </p:cNvSpPr>
          <p:nvPr/>
        </p:nvSpPr>
        <p:spPr>
          <a:xfrm>
            <a:off x="779489" y="1499016"/>
            <a:ext cx="10807307" cy="229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800" b="1" dirty="0">
                <a:solidFill>
                  <a:srgbClr val="C00000"/>
                </a:solidFill>
              </a:rPr>
              <a:t>VERSCHUIVING VAN DIRECTE NAAR INDIRECTE BELASTINGEN</a:t>
            </a:r>
          </a:p>
        </p:txBody>
      </p:sp>
    </p:spTree>
    <p:extLst>
      <p:ext uri="{BB962C8B-B14F-4D97-AF65-F5344CB8AC3E}">
        <p14:creationId xmlns:p14="http://schemas.microsoft.com/office/powerpoint/2010/main" val="60489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5" name="Tijdelijke aanduiding voor inhoud 4"/>
          <p:cNvSpPr txBox="1">
            <a:spLocks/>
          </p:cNvSpPr>
          <p:nvPr/>
        </p:nvSpPr>
        <p:spPr>
          <a:xfrm>
            <a:off x="2099700" y="2535484"/>
            <a:ext cx="7992600" cy="1047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7200" dirty="0">
                <a:solidFill>
                  <a:srgbClr val="1F1F1D"/>
                </a:solidFill>
              </a:rPr>
              <a:t>Economische groei</a:t>
            </a:r>
          </a:p>
        </p:txBody>
      </p:sp>
      <p:sp>
        <p:nvSpPr>
          <p:cNvPr id="6" name="Tekstvak 5"/>
          <p:cNvSpPr txBox="1"/>
          <p:nvPr/>
        </p:nvSpPr>
        <p:spPr>
          <a:xfrm rot="19087851">
            <a:off x="895054" y="712747"/>
            <a:ext cx="12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B3292D"/>
                </a:solidFill>
              </a:rPr>
              <a:t>BBP</a:t>
            </a:r>
          </a:p>
        </p:txBody>
      </p:sp>
      <p:sp>
        <p:nvSpPr>
          <p:cNvPr id="7" name="Tekstvak 6"/>
          <p:cNvSpPr txBox="1"/>
          <p:nvPr/>
        </p:nvSpPr>
        <p:spPr>
          <a:xfrm rot="1837252">
            <a:off x="8401073" y="865718"/>
            <a:ext cx="2043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B3292D"/>
                </a:solidFill>
              </a:rPr>
              <a:t>Output</a:t>
            </a:r>
          </a:p>
        </p:txBody>
      </p:sp>
      <p:sp>
        <p:nvSpPr>
          <p:cNvPr id="8" name="Tekstvak 7"/>
          <p:cNvSpPr txBox="1"/>
          <p:nvPr/>
        </p:nvSpPr>
        <p:spPr>
          <a:xfrm rot="20312899">
            <a:off x="1555516" y="4752669"/>
            <a:ext cx="2822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B3292D"/>
                </a:solidFill>
              </a:rPr>
              <a:t>Productie</a:t>
            </a:r>
          </a:p>
        </p:txBody>
      </p:sp>
      <p:sp>
        <p:nvSpPr>
          <p:cNvPr id="9" name="Tekstvak 8"/>
          <p:cNvSpPr txBox="1"/>
          <p:nvPr/>
        </p:nvSpPr>
        <p:spPr>
          <a:xfrm rot="1837252">
            <a:off x="6445763" y="4482184"/>
            <a:ext cx="4531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B3292D"/>
                </a:solidFill>
              </a:rPr>
              <a:t>Materiële levensstandaarden</a:t>
            </a:r>
          </a:p>
        </p:txBody>
      </p:sp>
    </p:spTree>
    <p:extLst>
      <p:ext uri="{BB962C8B-B14F-4D97-AF65-F5344CB8AC3E}">
        <p14:creationId xmlns:p14="http://schemas.microsoft.com/office/powerpoint/2010/main" val="13931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23"/>
            <a:ext cx="1738800" cy="3420000"/>
          </a:xfrm>
          <a:prstGeom prst="rect">
            <a:avLst/>
          </a:prstGeom>
        </p:spPr>
      </p:pic>
      <p:pic>
        <p:nvPicPr>
          <p:cNvPr id="6" name="Afbeelding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00" y="-22223"/>
            <a:ext cx="1738800" cy="3420000"/>
          </a:xfrm>
          <a:prstGeom prst="rect">
            <a:avLst/>
          </a:prstGeom>
        </p:spPr>
      </p:pic>
      <p:pic>
        <p:nvPicPr>
          <p:cNvPr id="7" name="Afbeelding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7779"/>
            <a:ext cx="1738800" cy="3420000"/>
          </a:xfrm>
          <a:prstGeom prst="rect">
            <a:avLst/>
          </a:prstGeom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00" y="1777"/>
            <a:ext cx="1738800" cy="3420000"/>
          </a:xfrm>
          <a:prstGeom prst="rect">
            <a:avLst/>
          </a:prstGeom>
        </p:spPr>
      </p:pic>
      <p:pic>
        <p:nvPicPr>
          <p:cNvPr id="10" name="Afbeelding 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6001"/>
            <a:ext cx="1738800" cy="3420000"/>
          </a:xfrm>
          <a:prstGeom prst="rect">
            <a:avLst/>
          </a:prstGeom>
        </p:spPr>
      </p:pic>
      <p:pic>
        <p:nvPicPr>
          <p:cNvPr id="12" name="Afbeelding 11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00" y="3456001"/>
            <a:ext cx="1738800" cy="3420000"/>
          </a:xfrm>
          <a:prstGeom prst="rect">
            <a:avLst/>
          </a:prstGeom>
        </p:spPr>
      </p:pic>
      <p:pic>
        <p:nvPicPr>
          <p:cNvPr id="13" name="Afbeelding 12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00" y="3456001"/>
            <a:ext cx="1738800" cy="3420000"/>
          </a:xfrm>
          <a:prstGeom prst="rect">
            <a:avLst/>
          </a:prstGeom>
        </p:spPr>
      </p:pic>
      <p:pic>
        <p:nvPicPr>
          <p:cNvPr id="14" name="Afbeelding 13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00" y="-28223"/>
            <a:ext cx="1738800" cy="3420000"/>
          </a:xfrm>
          <a:prstGeom prst="rect">
            <a:avLst/>
          </a:prstGeom>
        </p:spPr>
      </p:pic>
      <p:pic>
        <p:nvPicPr>
          <p:cNvPr id="15" name="Afbeelding 14"/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00" y="3456001"/>
            <a:ext cx="1738800" cy="3420000"/>
          </a:xfrm>
          <a:prstGeom prst="rect">
            <a:avLst/>
          </a:prstGeom>
        </p:spPr>
      </p:pic>
      <p:pic>
        <p:nvPicPr>
          <p:cNvPr id="16" name="Afbeelding 15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00" y="-4223"/>
            <a:ext cx="1738800" cy="3420000"/>
          </a:xfrm>
          <a:prstGeom prst="rect">
            <a:avLst/>
          </a:prstGeom>
        </p:spPr>
      </p:pic>
      <p:pic>
        <p:nvPicPr>
          <p:cNvPr id="18" name="Afbeelding 17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00" y="3456001"/>
            <a:ext cx="1738800" cy="3420000"/>
          </a:xfrm>
          <a:prstGeom prst="rect">
            <a:avLst/>
          </a:prstGeom>
        </p:spPr>
      </p:pic>
      <p:pic>
        <p:nvPicPr>
          <p:cNvPr id="20" name="Afbeelding 19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00" y="3456001"/>
            <a:ext cx="1738800" cy="3420000"/>
          </a:xfrm>
          <a:prstGeom prst="rect">
            <a:avLst/>
          </a:prstGeom>
        </p:spPr>
      </p:pic>
      <p:pic>
        <p:nvPicPr>
          <p:cNvPr id="21" name="Afbeelding 20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0" y="3456001"/>
            <a:ext cx="1738800" cy="3420000"/>
          </a:xfrm>
          <a:prstGeom prst="rect">
            <a:avLst/>
          </a:prstGeom>
        </p:spPr>
      </p:pic>
      <p:pic>
        <p:nvPicPr>
          <p:cNvPr id="2" name="Afbeelding 1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800" y="0"/>
            <a:ext cx="17388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5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30299" y="-40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WELZIJN IS MULTIDIMENSIONAAL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b="1" dirty="0">
                <a:solidFill>
                  <a:srgbClr val="1F1F1D"/>
                </a:solidFill>
              </a:rPr>
              <a:t>Materiële levensstandaarden (inkomen, vermogen, consumptie);</a:t>
            </a:r>
          </a:p>
          <a:p>
            <a:pPr algn="l"/>
            <a:r>
              <a:rPr lang="nl-NL" b="1" dirty="0">
                <a:solidFill>
                  <a:srgbClr val="1D1D1B"/>
                </a:solidFill>
              </a:rPr>
              <a:t>Gezondheid;</a:t>
            </a:r>
          </a:p>
          <a:p>
            <a:pPr algn="l"/>
            <a:r>
              <a:rPr lang="nl-NL" b="1" dirty="0">
                <a:solidFill>
                  <a:srgbClr val="1D1D1B"/>
                </a:solidFill>
              </a:rPr>
              <a:t>Onderwijs;</a:t>
            </a:r>
          </a:p>
          <a:p>
            <a:pPr algn="l"/>
            <a:r>
              <a:rPr lang="nl-NL" b="1" dirty="0">
                <a:solidFill>
                  <a:srgbClr val="1D1D1B"/>
                </a:solidFill>
              </a:rPr>
              <a:t>Persoonlijke activiteiten inclusief werk;</a:t>
            </a:r>
          </a:p>
          <a:p>
            <a:pPr algn="l"/>
            <a:r>
              <a:rPr lang="nl-NL" b="1" dirty="0">
                <a:solidFill>
                  <a:srgbClr val="1D1D1B"/>
                </a:solidFill>
              </a:rPr>
              <a:t>Politieke vertegenwoordiging en </a:t>
            </a:r>
            <a:r>
              <a:rPr lang="nl-NL" b="1" dirty="0" err="1">
                <a:solidFill>
                  <a:srgbClr val="1D1D1B"/>
                </a:solidFill>
              </a:rPr>
              <a:t>governance</a:t>
            </a:r>
            <a:r>
              <a:rPr lang="nl-NL" b="1" dirty="0">
                <a:solidFill>
                  <a:srgbClr val="1D1D1B"/>
                </a:solidFill>
              </a:rPr>
              <a:t>;</a:t>
            </a:r>
          </a:p>
          <a:p>
            <a:pPr algn="l"/>
            <a:r>
              <a:rPr lang="nl-NL" b="1" dirty="0">
                <a:solidFill>
                  <a:srgbClr val="1D1D1B"/>
                </a:solidFill>
              </a:rPr>
              <a:t>Sociale contacten en relaties; </a:t>
            </a:r>
          </a:p>
          <a:p>
            <a:pPr algn="l"/>
            <a:r>
              <a:rPr lang="nl-NL" b="1" dirty="0">
                <a:solidFill>
                  <a:srgbClr val="1D1D1B"/>
                </a:solidFill>
              </a:rPr>
              <a:t>Milieu (heden en toekomst);</a:t>
            </a:r>
          </a:p>
          <a:p>
            <a:pPr algn="l"/>
            <a:r>
              <a:rPr lang="nl-NL" b="1" dirty="0">
                <a:solidFill>
                  <a:srgbClr val="1D1D1B"/>
                </a:solidFill>
              </a:rPr>
              <a:t>Onzekerheid / onveiligheid (economisch en fysiek).</a:t>
            </a:r>
          </a:p>
        </p:txBody>
      </p:sp>
      <p:sp>
        <p:nvSpPr>
          <p:cNvPr id="7" name="Pijl: gekromd links 4"/>
          <p:cNvSpPr/>
          <p:nvPr/>
        </p:nvSpPr>
        <p:spPr>
          <a:xfrm>
            <a:off x="2277979" y="1965158"/>
            <a:ext cx="529389" cy="753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Pijl: gekromd links 5"/>
          <p:cNvSpPr/>
          <p:nvPr/>
        </p:nvSpPr>
        <p:spPr>
          <a:xfrm rot="10800000">
            <a:off x="308811" y="1884949"/>
            <a:ext cx="529389" cy="7539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Pijl: gekromd links 6"/>
          <p:cNvSpPr/>
          <p:nvPr/>
        </p:nvSpPr>
        <p:spPr>
          <a:xfrm>
            <a:off x="2709746" y="1993873"/>
            <a:ext cx="1045551" cy="13626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Pijl: gekromd links 7"/>
          <p:cNvSpPr/>
          <p:nvPr/>
        </p:nvSpPr>
        <p:spPr>
          <a:xfrm rot="10800000">
            <a:off x="499310" y="1965158"/>
            <a:ext cx="661977" cy="11628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: gekromd links 8"/>
          <p:cNvSpPr/>
          <p:nvPr/>
        </p:nvSpPr>
        <p:spPr>
          <a:xfrm>
            <a:off x="7790689" y="4961342"/>
            <a:ext cx="985321" cy="8595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Pijl: gekromd links 9"/>
          <p:cNvSpPr/>
          <p:nvPr/>
        </p:nvSpPr>
        <p:spPr>
          <a:xfrm flipV="1">
            <a:off x="6181344" y="3264408"/>
            <a:ext cx="1481327" cy="1444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Pijl: gekromd links 10"/>
          <p:cNvSpPr/>
          <p:nvPr/>
        </p:nvSpPr>
        <p:spPr>
          <a:xfrm flipV="1">
            <a:off x="6181344" y="1884949"/>
            <a:ext cx="1373204" cy="16964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Pijl: gekromd links 11"/>
          <p:cNvSpPr/>
          <p:nvPr/>
        </p:nvSpPr>
        <p:spPr>
          <a:xfrm rot="10541977" flipV="1">
            <a:off x="-301207" y="1983351"/>
            <a:ext cx="1485254" cy="19376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D60D9F7-E39B-4033-8570-B13CF868FA0F}"/>
              </a:ext>
            </a:extLst>
          </p:cNvPr>
          <p:cNvSpPr txBox="1">
            <a:spLocks/>
          </p:cNvSpPr>
          <p:nvPr/>
        </p:nvSpPr>
        <p:spPr>
          <a:xfrm>
            <a:off x="838200" y="2949819"/>
            <a:ext cx="10515600" cy="958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r>
              <a:rPr lang="nl-NL" sz="19200" b="1" dirty="0">
                <a:solidFill>
                  <a:srgbClr val="C00000"/>
                </a:solidFill>
              </a:rPr>
              <a:t>INVLOED VERSCHUIVING OP WELZIJN?</a:t>
            </a:r>
          </a:p>
          <a:p>
            <a:endParaRPr lang="nl-NL" sz="19200" b="1" dirty="0">
              <a:solidFill>
                <a:srgbClr val="C0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54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8A3FF86-C41E-4417-AE9B-BBFA8EFE5E9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2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TWEE STAPPEN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D60D9F7-E39B-4033-8570-B13CF868FA0F}"/>
              </a:ext>
            </a:extLst>
          </p:cNvPr>
          <p:cNvSpPr txBox="1">
            <a:spLocks/>
          </p:cNvSpPr>
          <p:nvPr/>
        </p:nvSpPr>
        <p:spPr>
          <a:xfrm>
            <a:off x="838200" y="1963711"/>
            <a:ext cx="10515600" cy="4213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nl-NL" sz="3200" b="1" dirty="0">
                <a:solidFill>
                  <a:srgbClr val="1D1D1B"/>
                </a:solidFill>
              </a:rPr>
              <a:t>Invloed verschuiving op de vermogensverdeling in Nederland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1D1D1B"/>
                </a:solidFill>
              </a:rPr>
              <a:t>Ongelijker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1D1D1B"/>
                </a:solidFill>
              </a:rPr>
              <a:t>Lage en middeninkomens: 	minder sparen, minder vermogen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1D1D1B"/>
                </a:solidFill>
              </a:rPr>
              <a:t>Hogere inkomens:		meer sparen, meer vermogen</a:t>
            </a:r>
          </a:p>
          <a:p>
            <a:endParaRPr lang="nl-NL" sz="3200" b="1" dirty="0"/>
          </a:p>
          <a:p>
            <a:endParaRPr lang="nl-NL" sz="3200" b="1" dirty="0"/>
          </a:p>
          <a:p>
            <a:pPr marL="514350" indent="-514350" algn="l">
              <a:buFont typeface="+mj-lt"/>
              <a:buAutoNum type="arabicPeriod" startAt="2"/>
            </a:pPr>
            <a:r>
              <a:rPr lang="nl-NL" sz="3200" b="1" dirty="0">
                <a:solidFill>
                  <a:srgbClr val="1D1D1B"/>
                </a:solidFill>
              </a:rPr>
              <a:t>Invloed ongelijkere vermogensverdeling op dimensies van welzijn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1F1F1D"/>
                </a:solidFill>
              </a:rPr>
              <a:t>Voor- en nadelen economische ongelijkheid (literatuur)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5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2AABAF2-2BDA-4F04-AC90-6D266703AF83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INVLOED ONGELIJKHEID OP WELZIJNSDIMENSIES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E9B6C545-F0A3-4615-A052-947602B2A350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1" i="0" u="sng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Voordelen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C50E8944-7487-4E2C-AD2F-992A9C51D1FB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Economische activiteit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1F1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Primair: materiële levensstandaarden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2628954A-1517-4EE9-905A-59ABE9BAEC58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1" i="0" u="sng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Nadelen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95E605FF-C7E4-4BD8-993C-7A242ADFA811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Economisch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Maatschappelijk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Democratisch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1F1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1F1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Veelheid aan dimensies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8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134911" y="365125"/>
            <a:ext cx="12057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VERANDEREND BELASTINGLANDSCHAP…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2485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285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8A3FF86-C41E-4417-AE9B-BBFA8EFE5E9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WAT LAAT DIT ZIEN? 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D60D9F7-E39B-4033-8570-B13CF868FA0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1F1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>
              <a:solidFill>
                <a:srgbClr val="1F1F1D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1F1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Verschuiving</a:t>
            </a:r>
            <a:r>
              <a:rPr kumimoji="0" lang="nl-NL" sz="4000" b="0" i="0" u="none" strike="noStrike" kern="1200" cap="none" spc="0" normalizeH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welzijnsverminderend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1F1F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werken.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1F1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5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8A3FF86-C41E-4417-AE9B-BBFA8EFE5E9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49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DENKRICHTINGEN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D60D9F7-E39B-4033-8570-B13CF868FA0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/>
              <a:t>Btw </a:t>
            </a:r>
            <a:r>
              <a:rPr lang="en-US" sz="3200" b="1" dirty="0" err="1"/>
              <a:t>omhoog</a:t>
            </a:r>
            <a:r>
              <a:rPr lang="en-US" sz="3200" b="1" dirty="0"/>
              <a:t>, IB </a:t>
            </a:r>
            <a:r>
              <a:rPr lang="en-US" sz="3200" b="1" dirty="0" err="1"/>
              <a:t>omlaag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/>
              <a:t>Btw </a:t>
            </a:r>
            <a:r>
              <a:rPr lang="en-US" sz="3200" b="1" dirty="0" err="1"/>
              <a:t>omlaag</a:t>
            </a:r>
            <a:r>
              <a:rPr lang="en-US" sz="3200" b="1" dirty="0"/>
              <a:t>, IB </a:t>
            </a:r>
            <a:r>
              <a:rPr lang="en-US" sz="3200" b="1" dirty="0" err="1"/>
              <a:t>omlaag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Werkgeverslasten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Vpb</a:t>
            </a:r>
            <a:r>
              <a:rPr lang="en-US" sz="3200" b="1" dirty="0"/>
              <a:t> </a:t>
            </a:r>
            <a:r>
              <a:rPr lang="en-US" sz="3200" b="1" dirty="0" err="1"/>
              <a:t>verhogen</a:t>
            </a:r>
            <a:r>
              <a:rPr lang="en-US" sz="3200" b="1" dirty="0"/>
              <a:t>? </a:t>
            </a:r>
            <a:r>
              <a:rPr lang="en-US" sz="3200" b="1" dirty="0" err="1"/>
              <a:t>Verlagen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Verliesverrekening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Instrumentalisme</a:t>
            </a:r>
            <a:r>
              <a:rPr lang="en-US" sz="3200" b="1" dirty="0"/>
              <a:t> / </a:t>
            </a:r>
            <a:r>
              <a:rPr lang="en-US" sz="3200" b="1" dirty="0" err="1"/>
              <a:t>belastinguitgaven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Vermogensbelasting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Milieubelastingen</a:t>
            </a:r>
            <a:r>
              <a:rPr lang="en-US" sz="3200" b="1" dirty="0"/>
              <a:t> / </a:t>
            </a:r>
            <a:r>
              <a:rPr lang="en-US" sz="3200" b="1" dirty="0" err="1"/>
              <a:t>vergroening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Decentrale</a:t>
            </a:r>
            <a:r>
              <a:rPr lang="en-US" sz="3200" b="1" dirty="0"/>
              <a:t> </a:t>
            </a:r>
            <a:r>
              <a:rPr lang="en-US" sz="3200" b="1" dirty="0" err="1"/>
              <a:t>heffingen</a:t>
            </a:r>
            <a:r>
              <a:rPr lang="en-US" sz="32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6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109B0E-A73D-44D3-B22F-CD3E9AF5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106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400" dirty="0">
                <a:hlinkClick r:id="rId2"/>
              </a:rPr>
              <a:t>www.laurenswijtvliet.nl</a:t>
            </a:r>
            <a:r>
              <a:rPr lang="nl-NL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97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760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1043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8B85188B-0ABB-4F14-B37E-48C10EADEB4F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</p:spTree>
    <p:extLst>
      <p:ext uri="{BB962C8B-B14F-4D97-AF65-F5344CB8AC3E}">
        <p14:creationId xmlns:p14="http://schemas.microsoft.com/office/powerpoint/2010/main" val="27912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589547" y="500062"/>
            <a:ext cx="10764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  <a:p>
            <a:endParaRPr lang="nl-NL" sz="4400" dirty="0"/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3418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8761F33D-A14E-469C-9846-19E05D149CFE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</p:spTree>
    <p:extLst>
      <p:ext uri="{BB962C8B-B14F-4D97-AF65-F5344CB8AC3E}">
        <p14:creationId xmlns:p14="http://schemas.microsoft.com/office/powerpoint/2010/main" val="31558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705853" y="500062"/>
            <a:ext cx="10952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  <a:p>
            <a:endParaRPr lang="nl-NL" sz="4400" dirty="0"/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7509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7C11D599-3449-47E2-A986-244F3A04E7E0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</p:spTree>
    <p:extLst>
      <p:ext uri="{BB962C8B-B14F-4D97-AF65-F5344CB8AC3E}">
        <p14:creationId xmlns:p14="http://schemas.microsoft.com/office/powerpoint/2010/main" val="21704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6858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792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DA20AC18-C7A0-4720-8AB6-82928D301E47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</p:spTree>
    <p:extLst>
      <p:ext uri="{BB962C8B-B14F-4D97-AF65-F5344CB8AC3E}">
        <p14:creationId xmlns:p14="http://schemas.microsoft.com/office/powerpoint/2010/main" val="4061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88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2801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C36529B0-C750-455C-8544-9F7187AC56CE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</p:spTree>
    <p:extLst>
      <p:ext uri="{BB962C8B-B14F-4D97-AF65-F5344CB8AC3E}">
        <p14:creationId xmlns:p14="http://schemas.microsoft.com/office/powerpoint/2010/main" val="5946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3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4F2955D3-DAAF-4B89-BBB7-FBA947011176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F3EFF1E-00D0-4361-903D-704C0A422873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88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</p:txBody>
      </p:sp>
    </p:spTree>
    <p:extLst>
      <p:ext uri="{BB962C8B-B14F-4D97-AF65-F5344CB8AC3E}">
        <p14:creationId xmlns:p14="http://schemas.microsoft.com/office/powerpoint/2010/main" val="20982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FEEF100-A305-4F62-9A56-A73137C1195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/>
          </a:p>
        </p:txBody>
      </p:sp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3E98F61A-0F3F-4D9E-AE4E-ABBFCCFE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0809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3DB37400-3B65-4981-91A0-436EE0758D97}"/>
              </a:ext>
            </a:extLst>
          </p:cNvPr>
          <p:cNvSpPr txBox="1"/>
          <p:nvPr/>
        </p:nvSpPr>
        <p:spPr>
          <a:xfrm>
            <a:off x="334107" y="6295292"/>
            <a:ext cx="26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(Gedramatiseerd effect)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7DF3E5-5793-444A-962A-26BCD938C47B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88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00000"/>
                </a:solidFill>
              </a:rPr>
              <a:t>EEN VERANDERD BELASTINGLANDSCHAP …</a:t>
            </a:r>
          </a:p>
        </p:txBody>
      </p:sp>
    </p:spTree>
    <p:extLst>
      <p:ext uri="{BB962C8B-B14F-4D97-AF65-F5344CB8AC3E}">
        <p14:creationId xmlns:p14="http://schemas.microsoft.com/office/powerpoint/2010/main" val="42690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84ED09138F248BBF92AB70F02C412" ma:contentTypeVersion="10" ma:contentTypeDescription="Create a new document." ma:contentTypeScope="" ma:versionID="43e5f7e98d3a1c6fdb791cf885d6365d">
  <xsd:schema xmlns:xsd="http://www.w3.org/2001/XMLSchema" xmlns:xs="http://www.w3.org/2001/XMLSchema" xmlns:p="http://schemas.microsoft.com/office/2006/metadata/properties" xmlns:ns3="90706265-bff7-4ce4-9827-9acbe5dbfd33" targetNamespace="http://schemas.microsoft.com/office/2006/metadata/properties" ma:root="true" ma:fieldsID="8bb10177a399a541be0223c97842a39d" ns3:_="">
    <xsd:import namespace="90706265-bff7-4ce4-9827-9acbe5dbfd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06265-bff7-4ce4-9827-9acbe5dbf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39473-B7A8-4014-AA97-F2871E09DC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9B005-E98A-4A5D-BBD1-AC8C35195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06265-bff7-4ce4-9827-9acbe5dbf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FF4CDF-87D0-451E-8BBE-A26267A3D4D3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90706265-bff7-4ce4-9827-9acbe5dbfd33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300</Words>
  <Application>Microsoft Office PowerPoint</Application>
  <PresentationFormat>Widescreen</PresentationFormat>
  <Paragraphs>113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van der Hoeven, Carina (NL - Rotterdam)</dc:creator>
  <cp:lastModifiedBy>Carina van der Hoeven</cp:lastModifiedBy>
  <cp:revision>58</cp:revision>
  <cp:lastPrinted>2015-03-13T10:20:43Z</cp:lastPrinted>
  <dcterms:created xsi:type="dcterms:W3CDTF">2015-03-13T10:19:41Z</dcterms:created>
  <dcterms:modified xsi:type="dcterms:W3CDTF">2020-09-10T09:21:09Z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0x0101008C884ED09138F248BBF92AB70F02C412</vt:lpwstr>
  </property>
</Properties>
</file>