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489" r:id="rId3"/>
    <p:sldId id="475" r:id="rId4"/>
    <p:sldId id="480" r:id="rId5"/>
    <p:sldId id="481" r:id="rId6"/>
    <p:sldId id="477" r:id="rId7"/>
    <p:sldId id="492" r:id="rId8"/>
    <p:sldId id="483" r:id="rId9"/>
    <p:sldId id="487" r:id="rId10"/>
    <p:sldId id="486" r:id="rId11"/>
    <p:sldId id="494" r:id="rId12"/>
    <p:sldId id="484" r:id="rId13"/>
    <p:sldId id="491" r:id="rId14"/>
    <p:sldId id="493" r:id="rId15"/>
    <p:sldId id="490" r:id="rId16"/>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03" d="100"/>
          <a:sy n="103" d="100"/>
        </p:scale>
        <p:origin x="144" y="258"/>
      </p:cViewPr>
      <p:guideLst/>
    </p:cSldViewPr>
  </p:slideViewPr>
  <p:notesTextViewPr>
    <p:cViewPr>
      <p:scale>
        <a:sx n="1" d="1"/>
        <a:sy n="1" d="1"/>
      </p:scale>
      <p:origin x="0" y="0"/>
    </p:cViewPr>
  </p:notesTextViewPr>
  <p:sorterViewPr>
    <p:cViewPr>
      <p:scale>
        <a:sx n="100" d="100"/>
        <a:sy n="100" d="100"/>
      </p:scale>
      <p:origin x="0" y="-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6327B-E239-4A1E-A8FA-A506EC24C6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51AC95-099F-4BEE-ACAC-10C0C6A806FE}">
      <dgm:prSet/>
      <dgm:spPr/>
      <dgm:t>
        <a:bodyPr/>
        <a:lstStyle/>
        <a:p>
          <a:r>
            <a:rPr lang="nl-NL" b="1" dirty="0"/>
            <a:t>Forfait overige bezittingen </a:t>
          </a:r>
          <a:endParaRPr lang="en-US" dirty="0"/>
        </a:p>
      </dgm:t>
    </dgm:pt>
    <dgm:pt modelId="{FD68F178-861F-419C-B20F-7E257256D5AA}" type="parTrans" cxnId="{8229A7C5-86CC-4D47-B36A-994E645E2658}">
      <dgm:prSet/>
      <dgm:spPr/>
      <dgm:t>
        <a:bodyPr/>
        <a:lstStyle/>
        <a:p>
          <a:endParaRPr lang="en-US"/>
        </a:p>
      </dgm:t>
    </dgm:pt>
    <dgm:pt modelId="{443D98F9-D139-4822-B0EA-BECBF3B85512}" type="sibTrans" cxnId="{8229A7C5-86CC-4D47-B36A-994E645E2658}">
      <dgm:prSet/>
      <dgm:spPr/>
      <dgm:t>
        <a:bodyPr/>
        <a:lstStyle/>
        <a:p>
          <a:endParaRPr lang="en-US"/>
        </a:p>
      </dgm:t>
    </dgm:pt>
    <dgm:pt modelId="{3C3915A6-A305-4B43-BE71-C959615FA656}">
      <dgm:prSet custT="1"/>
      <dgm:spPr/>
      <dgm:t>
        <a:bodyPr/>
        <a:lstStyle/>
        <a:p>
          <a:r>
            <a:rPr lang="nl-NL" sz="2400" dirty="0"/>
            <a:t>53% lange-termijn-rendement </a:t>
          </a:r>
          <a:r>
            <a:rPr lang="nl-NL" sz="2400" dirty="0" err="1"/>
            <a:t>onr</a:t>
          </a:r>
          <a:r>
            <a:rPr lang="nl-NL" sz="2400" dirty="0"/>
            <a:t>. zaken </a:t>
          </a:r>
          <a:br>
            <a:rPr lang="nl-NL" sz="2400" dirty="0"/>
          </a:br>
          <a:r>
            <a:rPr lang="nl-NL" sz="2400" dirty="0"/>
            <a:t>         </a:t>
          </a:r>
          <a:r>
            <a:rPr lang="nl-NL" sz="2400" dirty="0">
              <a:solidFill>
                <a:srgbClr val="C00000"/>
              </a:solidFill>
            </a:rPr>
            <a:t>prijsindex koopwoningen</a:t>
          </a:r>
          <a:endParaRPr lang="en-US" sz="2400" dirty="0">
            <a:solidFill>
              <a:srgbClr val="C00000"/>
            </a:solidFill>
          </a:endParaRPr>
        </a:p>
      </dgm:t>
    </dgm:pt>
    <dgm:pt modelId="{089860F7-3B75-4858-A516-1DE69A5DF822}" type="parTrans" cxnId="{E4453230-A93B-4A70-BE84-06D651FDF7C1}">
      <dgm:prSet/>
      <dgm:spPr/>
      <dgm:t>
        <a:bodyPr/>
        <a:lstStyle/>
        <a:p>
          <a:endParaRPr lang="en-US"/>
        </a:p>
      </dgm:t>
    </dgm:pt>
    <dgm:pt modelId="{5A3D9F62-5987-44E8-BDC9-87CA5C94CB23}" type="sibTrans" cxnId="{E4453230-A93B-4A70-BE84-06D651FDF7C1}">
      <dgm:prSet/>
      <dgm:spPr/>
      <dgm:t>
        <a:bodyPr/>
        <a:lstStyle/>
        <a:p>
          <a:endParaRPr lang="en-US"/>
        </a:p>
      </dgm:t>
    </dgm:pt>
    <dgm:pt modelId="{0161358C-0C43-45D9-BFF9-D879F0962AF2}">
      <dgm:prSet custT="1"/>
      <dgm:spPr/>
      <dgm:t>
        <a:bodyPr/>
        <a:lstStyle/>
        <a:p>
          <a:r>
            <a:rPr lang="nl-NL" sz="2400" dirty="0"/>
            <a:t>33% lange-termijn-rendement aandelen</a:t>
          </a:r>
          <a:br>
            <a:rPr lang="nl-NL" sz="2400" dirty="0"/>
          </a:br>
          <a:r>
            <a:rPr lang="nl-NL" sz="2400" dirty="0">
              <a:solidFill>
                <a:srgbClr val="C00000"/>
              </a:solidFill>
            </a:rPr>
            <a:t>         MSCI Europe Standard Gross </a:t>
          </a:r>
          <a:r>
            <a:rPr lang="nl-NL" sz="2400" dirty="0" err="1">
              <a:solidFill>
                <a:srgbClr val="C00000"/>
              </a:solidFill>
            </a:rPr>
            <a:t>Local</a:t>
          </a:r>
          <a:endParaRPr lang="en-US" sz="2400" dirty="0">
            <a:solidFill>
              <a:srgbClr val="C00000"/>
            </a:solidFill>
          </a:endParaRPr>
        </a:p>
      </dgm:t>
    </dgm:pt>
    <dgm:pt modelId="{4B37647E-2120-4933-90E4-1E520715D221}" type="parTrans" cxnId="{F620D487-E258-498B-AEEC-93FD3A98A782}">
      <dgm:prSet/>
      <dgm:spPr/>
      <dgm:t>
        <a:bodyPr/>
        <a:lstStyle/>
        <a:p>
          <a:endParaRPr lang="en-US"/>
        </a:p>
      </dgm:t>
    </dgm:pt>
    <dgm:pt modelId="{D9EF22E3-0D39-434A-AC7B-4D8C285C6485}" type="sibTrans" cxnId="{F620D487-E258-498B-AEEC-93FD3A98A782}">
      <dgm:prSet/>
      <dgm:spPr/>
      <dgm:t>
        <a:bodyPr/>
        <a:lstStyle/>
        <a:p>
          <a:endParaRPr lang="en-US"/>
        </a:p>
      </dgm:t>
    </dgm:pt>
    <dgm:pt modelId="{2BF70A13-7BA6-4C04-A5A7-07AA28227A1C}">
      <dgm:prSet custT="1"/>
      <dgm:spPr/>
      <dgm:t>
        <a:bodyPr/>
        <a:lstStyle/>
        <a:p>
          <a:r>
            <a:rPr lang="nl-NL" sz="2400" dirty="0"/>
            <a:t>14% lange-termijn-rendement obligaties</a:t>
          </a:r>
          <a:br>
            <a:rPr lang="nl-NL" sz="2400" dirty="0"/>
          </a:br>
          <a:r>
            <a:rPr lang="nl-NL" sz="2400" dirty="0"/>
            <a:t>         </a:t>
          </a:r>
          <a:r>
            <a:rPr lang="nl-NL" sz="2400" dirty="0">
              <a:solidFill>
                <a:srgbClr val="C00000"/>
              </a:solidFill>
            </a:rPr>
            <a:t>10-jarige NL Staatsobligaties</a:t>
          </a:r>
          <a:endParaRPr lang="en-US" sz="2400" dirty="0">
            <a:solidFill>
              <a:srgbClr val="C00000"/>
            </a:solidFill>
          </a:endParaRPr>
        </a:p>
      </dgm:t>
    </dgm:pt>
    <dgm:pt modelId="{6D68A1CE-33B3-4FD0-BE88-481BE81729F8}" type="parTrans" cxnId="{532A56BF-F94E-4E4B-9339-BABE72CF28D2}">
      <dgm:prSet/>
      <dgm:spPr/>
      <dgm:t>
        <a:bodyPr/>
        <a:lstStyle/>
        <a:p>
          <a:endParaRPr lang="en-US"/>
        </a:p>
      </dgm:t>
    </dgm:pt>
    <dgm:pt modelId="{B23613FB-FB40-4F87-A25F-F6B72782F817}" type="sibTrans" cxnId="{532A56BF-F94E-4E4B-9339-BABE72CF28D2}">
      <dgm:prSet/>
      <dgm:spPr/>
      <dgm:t>
        <a:bodyPr/>
        <a:lstStyle/>
        <a:p>
          <a:endParaRPr lang="en-US"/>
        </a:p>
      </dgm:t>
    </dgm:pt>
    <dgm:pt modelId="{1A25C7D5-FD5E-4B7A-9DA9-CD628DEC0E48}" type="pres">
      <dgm:prSet presAssocID="{F136327B-E239-4A1E-A8FA-A506EC24C633}" presName="linear" presStyleCnt="0">
        <dgm:presLayoutVars>
          <dgm:animLvl val="lvl"/>
          <dgm:resizeHandles val="exact"/>
        </dgm:presLayoutVars>
      </dgm:prSet>
      <dgm:spPr/>
    </dgm:pt>
    <dgm:pt modelId="{2E4F7DE3-9941-4947-80CE-C2A1C5C7C517}" type="pres">
      <dgm:prSet presAssocID="{1051AC95-099F-4BEE-ACAC-10C0C6A806FE}" presName="parentText" presStyleLbl="node1" presStyleIdx="0" presStyleCnt="1" custScaleY="41370" custLinFactNeighborX="-1586" custLinFactNeighborY="-10835">
        <dgm:presLayoutVars>
          <dgm:chMax val="0"/>
          <dgm:bulletEnabled val="1"/>
        </dgm:presLayoutVars>
      </dgm:prSet>
      <dgm:spPr/>
    </dgm:pt>
    <dgm:pt modelId="{44A9423E-6239-456C-AFE7-6DD5926C44F4}" type="pres">
      <dgm:prSet presAssocID="{1051AC95-099F-4BEE-ACAC-10C0C6A806FE}" presName="childText" presStyleLbl="revTx" presStyleIdx="0" presStyleCnt="1">
        <dgm:presLayoutVars>
          <dgm:bulletEnabled val="1"/>
        </dgm:presLayoutVars>
      </dgm:prSet>
      <dgm:spPr/>
    </dgm:pt>
  </dgm:ptLst>
  <dgm:cxnLst>
    <dgm:cxn modelId="{E4453230-A93B-4A70-BE84-06D651FDF7C1}" srcId="{1051AC95-099F-4BEE-ACAC-10C0C6A806FE}" destId="{3C3915A6-A305-4B43-BE71-C959615FA656}" srcOrd="0" destOrd="0" parTransId="{089860F7-3B75-4858-A516-1DE69A5DF822}" sibTransId="{5A3D9F62-5987-44E8-BDC9-87CA5C94CB23}"/>
    <dgm:cxn modelId="{7483C833-8E19-4AC4-8C79-0205DFF2A8FA}" type="presOf" srcId="{2BF70A13-7BA6-4C04-A5A7-07AA28227A1C}" destId="{44A9423E-6239-456C-AFE7-6DD5926C44F4}" srcOrd="0" destOrd="2" presId="urn:microsoft.com/office/officeart/2005/8/layout/vList2"/>
    <dgm:cxn modelId="{6D237835-0935-4309-9BE6-7C28E947BEE5}" type="presOf" srcId="{F136327B-E239-4A1E-A8FA-A506EC24C633}" destId="{1A25C7D5-FD5E-4B7A-9DA9-CD628DEC0E48}" srcOrd="0" destOrd="0" presId="urn:microsoft.com/office/officeart/2005/8/layout/vList2"/>
    <dgm:cxn modelId="{ECB15B7A-8BA3-43E6-B63D-D70FDCA00AB4}" type="presOf" srcId="{0161358C-0C43-45D9-BFF9-D879F0962AF2}" destId="{44A9423E-6239-456C-AFE7-6DD5926C44F4}" srcOrd="0" destOrd="1" presId="urn:microsoft.com/office/officeart/2005/8/layout/vList2"/>
    <dgm:cxn modelId="{F620D487-E258-498B-AEEC-93FD3A98A782}" srcId="{1051AC95-099F-4BEE-ACAC-10C0C6A806FE}" destId="{0161358C-0C43-45D9-BFF9-D879F0962AF2}" srcOrd="1" destOrd="0" parTransId="{4B37647E-2120-4933-90E4-1E520715D221}" sibTransId="{D9EF22E3-0D39-434A-AC7B-4D8C285C6485}"/>
    <dgm:cxn modelId="{D8FB7FB8-065E-4232-AACB-98C1DD893ABB}" type="presOf" srcId="{1051AC95-099F-4BEE-ACAC-10C0C6A806FE}" destId="{2E4F7DE3-9941-4947-80CE-C2A1C5C7C517}" srcOrd="0" destOrd="0" presId="urn:microsoft.com/office/officeart/2005/8/layout/vList2"/>
    <dgm:cxn modelId="{532A56BF-F94E-4E4B-9339-BABE72CF28D2}" srcId="{1051AC95-099F-4BEE-ACAC-10C0C6A806FE}" destId="{2BF70A13-7BA6-4C04-A5A7-07AA28227A1C}" srcOrd="2" destOrd="0" parTransId="{6D68A1CE-33B3-4FD0-BE88-481BE81729F8}" sibTransId="{B23613FB-FB40-4F87-A25F-F6B72782F817}"/>
    <dgm:cxn modelId="{8229A7C5-86CC-4D47-B36A-994E645E2658}" srcId="{F136327B-E239-4A1E-A8FA-A506EC24C633}" destId="{1051AC95-099F-4BEE-ACAC-10C0C6A806FE}" srcOrd="0" destOrd="0" parTransId="{FD68F178-861F-419C-B20F-7E257256D5AA}" sibTransId="{443D98F9-D139-4822-B0EA-BECBF3B85512}"/>
    <dgm:cxn modelId="{6E6625F8-C370-4921-A151-BF44440FBCCB}" type="presOf" srcId="{3C3915A6-A305-4B43-BE71-C959615FA656}" destId="{44A9423E-6239-456C-AFE7-6DD5926C44F4}" srcOrd="0" destOrd="0" presId="urn:microsoft.com/office/officeart/2005/8/layout/vList2"/>
    <dgm:cxn modelId="{917E8BFB-2D0F-492D-9DEF-3A35B150B1F0}" type="presParOf" srcId="{1A25C7D5-FD5E-4B7A-9DA9-CD628DEC0E48}" destId="{2E4F7DE3-9941-4947-80CE-C2A1C5C7C517}" srcOrd="0" destOrd="0" presId="urn:microsoft.com/office/officeart/2005/8/layout/vList2"/>
    <dgm:cxn modelId="{BA12E7CB-8BB9-4876-8765-6C971472E0F6}" type="presParOf" srcId="{1A25C7D5-FD5E-4B7A-9DA9-CD628DEC0E48}" destId="{44A9423E-6239-456C-AFE7-6DD5926C44F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F7DE3-9941-4947-80CE-C2A1C5C7C517}">
      <dsp:nvSpPr>
        <dsp:cNvPr id="0" name=""/>
        <dsp:cNvSpPr/>
      </dsp:nvSpPr>
      <dsp:spPr>
        <a:xfrm>
          <a:off x="0" y="819042"/>
          <a:ext cx="6224335" cy="10532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b="1" kern="1200" dirty="0"/>
            <a:t>Forfait overige bezittingen </a:t>
          </a:r>
          <a:endParaRPr lang="en-US" sz="4100" kern="1200" dirty="0"/>
        </a:p>
      </dsp:txBody>
      <dsp:txXfrm>
        <a:off x="51415" y="870457"/>
        <a:ext cx="6121505" cy="950417"/>
      </dsp:txXfrm>
    </dsp:sp>
    <dsp:sp modelId="{44A9423E-6239-456C-AFE7-6DD5926C44F4}">
      <dsp:nvSpPr>
        <dsp:cNvPr id="0" name=""/>
        <dsp:cNvSpPr/>
      </dsp:nvSpPr>
      <dsp:spPr>
        <a:xfrm>
          <a:off x="0" y="2116311"/>
          <a:ext cx="6224335"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2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53% lange-termijn-rendement </a:t>
          </a:r>
          <a:r>
            <a:rPr lang="nl-NL" sz="2400" kern="1200" dirty="0" err="1"/>
            <a:t>onr</a:t>
          </a:r>
          <a:r>
            <a:rPr lang="nl-NL" sz="2400" kern="1200" dirty="0"/>
            <a:t>. zaken </a:t>
          </a:r>
          <a:br>
            <a:rPr lang="nl-NL" sz="2400" kern="1200" dirty="0"/>
          </a:br>
          <a:r>
            <a:rPr lang="nl-NL" sz="2400" kern="1200" dirty="0"/>
            <a:t>         </a:t>
          </a:r>
          <a:r>
            <a:rPr lang="nl-NL" sz="2400" kern="1200" dirty="0">
              <a:solidFill>
                <a:srgbClr val="C00000"/>
              </a:solidFill>
            </a:rPr>
            <a:t>prijsindex koopwoningen</a:t>
          </a:r>
          <a:endParaRPr lang="en-US" sz="2400" kern="1200" dirty="0">
            <a:solidFill>
              <a:srgbClr val="C00000"/>
            </a:solidFill>
          </a:endParaRPr>
        </a:p>
        <a:p>
          <a:pPr marL="228600" lvl="1" indent="-228600" algn="l" defTabSz="1066800">
            <a:lnSpc>
              <a:spcPct val="90000"/>
            </a:lnSpc>
            <a:spcBef>
              <a:spcPct val="0"/>
            </a:spcBef>
            <a:spcAft>
              <a:spcPct val="20000"/>
            </a:spcAft>
            <a:buChar char="•"/>
          </a:pPr>
          <a:r>
            <a:rPr lang="nl-NL" sz="2400" kern="1200" dirty="0"/>
            <a:t>33% lange-termijn-rendement aandelen</a:t>
          </a:r>
          <a:br>
            <a:rPr lang="nl-NL" sz="2400" kern="1200" dirty="0"/>
          </a:br>
          <a:r>
            <a:rPr lang="nl-NL" sz="2400" kern="1200" dirty="0">
              <a:solidFill>
                <a:srgbClr val="C00000"/>
              </a:solidFill>
            </a:rPr>
            <a:t>         MSCI Europe Standard Gross </a:t>
          </a:r>
          <a:r>
            <a:rPr lang="nl-NL" sz="2400" kern="1200" dirty="0" err="1">
              <a:solidFill>
                <a:srgbClr val="C00000"/>
              </a:solidFill>
            </a:rPr>
            <a:t>Local</a:t>
          </a:r>
          <a:endParaRPr lang="en-US" sz="2400" kern="1200" dirty="0">
            <a:solidFill>
              <a:srgbClr val="C00000"/>
            </a:solidFill>
          </a:endParaRPr>
        </a:p>
        <a:p>
          <a:pPr marL="228600" lvl="1" indent="-228600" algn="l" defTabSz="1066800">
            <a:lnSpc>
              <a:spcPct val="90000"/>
            </a:lnSpc>
            <a:spcBef>
              <a:spcPct val="0"/>
            </a:spcBef>
            <a:spcAft>
              <a:spcPct val="20000"/>
            </a:spcAft>
            <a:buChar char="•"/>
          </a:pPr>
          <a:r>
            <a:rPr lang="nl-NL" sz="2400" kern="1200" dirty="0"/>
            <a:t>14% lange-termijn-rendement obligaties</a:t>
          </a:r>
          <a:br>
            <a:rPr lang="nl-NL" sz="2400" kern="1200" dirty="0"/>
          </a:br>
          <a:r>
            <a:rPr lang="nl-NL" sz="2400" kern="1200" dirty="0"/>
            <a:t>         </a:t>
          </a:r>
          <a:r>
            <a:rPr lang="nl-NL" sz="2400" kern="1200" dirty="0">
              <a:solidFill>
                <a:srgbClr val="C00000"/>
              </a:solidFill>
            </a:rPr>
            <a:t>10-jarige NL Staatsobligaties</a:t>
          </a:r>
          <a:endParaRPr lang="en-US" sz="2400" kern="1200" dirty="0">
            <a:solidFill>
              <a:srgbClr val="C00000"/>
            </a:solidFill>
          </a:endParaRPr>
        </a:p>
      </dsp:txBody>
      <dsp:txXfrm>
        <a:off x="0" y="2116311"/>
        <a:ext cx="6224335" cy="2252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600" units="cm"/>
          <inkml:channel name="Y" type="integer" max="1080" units="cm"/>
          <inkml:channel name="T" type="integer" max="2.14748E9" units="dev"/>
        </inkml:traceFormat>
        <inkml:channelProperties>
          <inkml:channelProperty channel="X" name="resolution" value="116.50485" units="1/cm"/>
          <inkml:channelProperty channel="Y" name="resolution" value="62.06897" units="1/cm"/>
          <inkml:channelProperty channel="T" name="resolution" value="1" units="1/dev"/>
        </inkml:channelProperties>
      </inkml:inkSource>
      <inkml:timestamp xml:id="ts0" timeString="2022-12-06T11:58:18.797"/>
    </inkml:context>
    <inkml:brush xml:id="br0">
      <inkml:brushProperty name="width" value="0.05292" units="cm"/>
      <inkml:brushProperty name="height" value="0.05292" units="cm"/>
      <inkml:brushProperty name="color" value="#FF0000"/>
    </inkml:brush>
  </inkml:definitions>
  <inkml:trace contextRef="#ctx0" brushRef="#br0">33627 11752 0</inkml:trace>
  <inkml:trace contextRef="#ctx0" brushRef="#br0" timeOffset="576.04">32731 11732 0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EE7C4F3-3748-448A-B26B-5CE77071223A}" type="datetimeFigureOut">
              <a:rPr lang="nl-NL" smtClean="0"/>
              <a:t>9-12-2022</a:t>
            </a:fld>
            <a:endParaRPr lang="nl-NL"/>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7B798FB6-8663-4C6B-9923-CEAA4E7BE819}" type="slidenum">
              <a:rPr lang="nl-NL" smtClean="0"/>
              <a:t>‹#›</a:t>
            </a:fld>
            <a:endParaRPr lang="nl-NL"/>
          </a:p>
        </p:txBody>
      </p:sp>
    </p:spTree>
    <p:extLst>
      <p:ext uri="{BB962C8B-B14F-4D97-AF65-F5344CB8AC3E}">
        <p14:creationId xmlns:p14="http://schemas.microsoft.com/office/powerpoint/2010/main" val="121705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A02F0-045E-4E38-AF05-36CD0E8B2D39}" type="slidenum">
              <a:rPr lang="en-US" smtClean="0"/>
              <a:t>1</a:t>
            </a:fld>
            <a:endParaRPr lang="en-US"/>
          </a:p>
        </p:txBody>
      </p:sp>
    </p:spTree>
    <p:extLst>
      <p:ext uri="{BB962C8B-B14F-4D97-AF65-F5344CB8AC3E}">
        <p14:creationId xmlns:p14="http://schemas.microsoft.com/office/powerpoint/2010/main" val="31273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11</a:t>
            </a:fld>
            <a:endParaRPr lang="en-US"/>
          </a:p>
        </p:txBody>
      </p:sp>
    </p:spTree>
    <p:extLst>
      <p:ext uri="{BB962C8B-B14F-4D97-AF65-F5344CB8AC3E}">
        <p14:creationId xmlns:p14="http://schemas.microsoft.com/office/powerpoint/2010/main" val="374767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12</a:t>
            </a:fld>
            <a:endParaRPr lang="en-US"/>
          </a:p>
        </p:txBody>
      </p:sp>
    </p:spTree>
    <p:extLst>
      <p:ext uri="{BB962C8B-B14F-4D97-AF65-F5344CB8AC3E}">
        <p14:creationId xmlns:p14="http://schemas.microsoft.com/office/powerpoint/2010/main" val="9981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13</a:t>
            </a:fld>
            <a:endParaRPr lang="en-US"/>
          </a:p>
        </p:txBody>
      </p:sp>
    </p:spTree>
    <p:extLst>
      <p:ext uri="{BB962C8B-B14F-4D97-AF65-F5344CB8AC3E}">
        <p14:creationId xmlns:p14="http://schemas.microsoft.com/office/powerpoint/2010/main" val="127131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14</a:t>
            </a:fld>
            <a:endParaRPr lang="en-US"/>
          </a:p>
        </p:txBody>
      </p:sp>
    </p:spTree>
    <p:extLst>
      <p:ext uri="{BB962C8B-B14F-4D97-AF65-F5344CB8AC3E}">
        <p14:creationId xmlns:p14="http://schemas.microsoft.com/office/powerpoint/2010/main" val="199816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15</a:t>
            </a:fld>
            <a:endParaRPr lang="en-US"/>
          </a:p>
        </p:txBody>
      </p:sp>
    </p:spTree>
    <p:extLst>
      <p:ext uri="{BB962C8B-B14F-4D97-AF65-F5344CB8AC3E}">
        <p14:creationId xmlns:p14="http://schemas.microsoft.com/office/powerpoint/2010/main" val="306369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3</a:t>
            </a:fld>
            <a:endParaRPr lang="en-US"/>
          </a:p>
        </p:txBody>
      </p:sp>
    </p:spTree>
    <p:extLst>
      <p:ext uri="{BB962C8B-B14F-4D97-AF65-F5344CB8AC3E}">
        <p14:creationId xmlns:p14="http://schemas.microsoft.com/office/powerpoint/2010/main" val="97104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4</a:t>
            </a:fld>
            <a:endParaRPr lang="en-US"/>
          </a:p>
        </p:txBody>
      </p:sp>
    </p:spTree>
    <p:extLst>
      <p:ext uri="{BB962C8B-B14F-4D97-AF65-F5344CB8AC3E}">
        <p14:creationId xmlns:p14="http://schemas.microsoft.com/office/powerpoint/2010/main" val="17462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5</a:t>
            </a:fld>
            <a:endParaRPr lang="en-US"/>
          </a:p>
        </p:txBody>
      </p:sp>
    </p:spTree>
    <p:extLst>
      <p:ext uri="{BB962C8B-B14F-4D97-AF65-F5344CB8AC3E}">
        <p14:creationId xmlns:p14="http://schemas.microsoft.com/office/powerpoint/2010/main" val="318534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6</a:t>
            </a:fld>
            <a:endParaRPr lang="en-US"/>
          </a:p>
        </p:txBody>
      </p:sp>
    </p:spTree>
    <p:extLst>
      <p:ext uri="{BB962C8B-B14F-4D97-AF65-F5344CB8AC3E}">
        <p14:creationId xmlns:p14="http://schemas.microsoft.com/office/powerpoint/2010/main" val="275001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7</a:t>
            </a:fld>
            <a:endParaRPr lang="en-US"/>
          </a:p>
        </p:txBody>
      </p:sp>
    </p:spTree>
    <p:extLst>
      <p:ext uri="{BB962C8B-B14F-4D97-AF65-F5344CB8AC3E}">
        <p14:creationId xmlns:p14="http://schemas.microsoft.com/office/powerpoint/2010/main" val="425572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8</a:t>
            </a:fld>
            <a:endParaRPr lang="en-US"/>
          </a:p>
        </p:txBody>
      </p:sp>
    </p:spTree>
    <p:extLst>
      <p:ext uri="{BB962C8B-B14F-4D97-AF65-F5344CB8AC3E}">
        <p14:creationId xmlns:p14="http://schemas.microsoft.com/office/powerpoint/2010/main" val="285168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9</a:t>
            </a:fld>
            <a:endParaRPr lang="en-US"/>
          </a:p>
        </p:txBody>
      </p:sp>
    </p:spTree>
    <p:extLst>
      <p:ext uri="{BB962C8B-B14F-4D97-AF65-F5344CB8AC3E}">
        <p14:creationId xmlns:p14="http://schemas.microsoft.com/office/powerpoint/2010/main" val="144497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6D423-4AEF-4830-BBB8-60B94CB6C301}" type="slidenum">
              <a:rPr lang="en-US" smtClean="0"/>
              <a:t>10</a:t>
            </a:fld>
            <a:endParaRPr lang="en-US"/>
          </a:p>
        </p:txBody>
      </p:sp>
    </p:spTree>
    <p:extLst>
      <p:ext uri="{BB962C8B-B14F-4D97-AF65-F5344CB8AC3E}">
        <p14:creationId xmlns:p14="http://schemas.microsoft.com/office/powerpoint/2010/main" val="199401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579E71C4-3D6A-45D1-BC54-0A3B6C9428EA}" type="datetimeFigureOut">
              <a:rPr lang="nl-NL" smtClean="0"/>
              <a:t>9-12-2022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78725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79E71C4-3D6A-45D1-BC54-0A3B6C9428EA}" type="datetimeFigureOut">
              <a:rPr lang="nl-NL" smtClean="0"/>
              <a:t>9-12-2022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375329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79E71C4-3D6A-45D1-BC54-0A3B6C9428EA}" type="datetimeFigureOut">
              <a:rPr lang="nl-NL" smtClean="0"/>
              <a:t>9-12-2022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121250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79E71C4-3D6A-45D1-BC54-0A3B6C9428EA}" type="datetimeFigureOut">
              <a:rPr lang="nl-NL" smtClean="0"/>
              <a:t>9-12-2022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31812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E71C4-3D6A-45D1-BC54-0A3B6C9428EA}" type="datetimeFigureOut">
              <a:rPr lang="nl-NL" smtClean="0"/>
              <a:t>9-12-2022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180653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579E71C4-3D6A-45D1-BC54-0A3B6C9428EA}" type="datetimeFigureOut">
              <a:rPr lang="nl-NL" smtClean="0"/>
              <a:t>9-12-2022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131760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579E71C4-3D6A-45D1-BC54-0A3B6C9428EA}" type="datetimeFigureOut">
              <a:rPr lang="nl-NL" smtClean="0"/>
              <a:t>9-12-2022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27682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579E71C4-3D6A-45D1-BC54-0A3B6C9428EA}" type="datetimeFigureOut">
              <a:rPr lang="nl-NL" smtClean="0"/>
              <a:t>9-12-2022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107948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E71C4-3D6A-45D1-BC54-0A3B6C9428EA}" type="datetimeFigureOut">
              <a:rPr lang="nl-NL" smtClean="0"/>
              <a:t>9-12-2022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252956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9E71C4-3D6A-45D1-BC54-0A3B6C9428EA}" type="datetimeFigureOut">
              <a:rPr lang="nl-NL" smtClean="0"/>
              <a:t>9-12-2022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221235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9E71C4-3D6A-45D1-BC54-0A3B6C9428EA}" type="datetimeFigureOut">
              <a:rPr lang="nl-NL" smtClean="0"/>
              <a:t>9-12-2022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40D994-7348-480F-9119-2828BA61F026}" type="slidenum">
              <a:rPr lang="nl-NL" smtClean="0"/>
              <a:t>‹#›</a:t>
            </a:fld>
            <a:endParaRPr lang="nl-NL"/>
          </a:p>
        </p:txBody>
      </p:sp>
    </p:spTree>
    <p:extLst>
      <p:ext uri="{BB962C8B-B14F-4D97-AF65-F5344CB8AC3E}">
        <p14:creationId xmlns:p14="http://schemas.microsoft.com/office/powerpoint/2010/main" val="135169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E71C4-3D6A-45D1-BC54-0A3B6C9428EA}" type="datetimeFigureOut">
              <a:rPr lang="nl-NL" smtClean="0"/>
              <a:t>9-12-2022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0D994-7348-480F-9119-2828BA61F026}" type="slidenum">
              <a:rPr lang="nl-NL" smtClean="0"/>
              <a:t>‹#›</a:t>
            </a:fld>
            <a:endParaRPr lang="nl-NL"/>
          </a:p>
        </p:txBody>
      </p:sp>
    </p:spTree>
    <p:extLst>
      <p:ext uri="{BB962C8B-B14F-4D97-AF65-F5344CB8AC3E}">
        <p14:creationId xmlns:p14="http://schemas.microsoft.com/office/powerpoint/2010/main" val="253858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937" y="1122363"/>
            <a:ext cx="10138064" cy="1361064"/>
          </a:xfrm>
        </p:spPr>
        <p:txBody>
          <a:bodyPr>
            <a:normAutofit/>
          </a:bodyPr>
          <a:lstStyle/>
          <a:p>
            <a:pPr algn="l"/>
            <a:r>
              <a:rPr lang="nl-NL" sz="4400" b="1" dirty="0">
                <a:solidFill>
                  <a:srgbClr val="C00000"/>
                </a:solidFill>
              </a:rPr>
              <a:t>   </a:t>
            </a:r>
            <a:endParaRPr lang="en-US" sz="4400" b="1" dirty="0">
              <a:solidFill>
                <a:srgbClr val="C00000"/>
              </a:solidFill>
            </a:endParaRPr>
          </a:p>
        </p:txBody>
      </p:sp>
      <p:sp>
        <p:nvSpPr>
          <p:cNvPr id="3" name="Subtitle 2"/>
          <p:cNvSpPr>
            <a:spLocks noGrp="1"/>
          </p:cNvSpPr>
          <p:nvPr>
            <p:ph type="subTitle" idx="1"/>
          </p:nvPr>
        </p:nvSpPr>
        <p:spPr>
          <a:xfrm>
            <a:off x="1047751" y="2796165"/>
            <a:ext cx="10138064" cy="3385560"/>
          </a:xfrm>
        </p:spPr>
        <p:txBody>
          <a:bodyPr>
            <a:normAutofit/>
          </a:bodyPr>
          <a:lstStyle/>
          <a:p>
            <a:endParaRPr lang="en-US" b="1" dirty="0"/>
          </a:p>
          <a:p>
            <a:r>
              <a:rPr lang="en-US" sz="3600" b="1" dirty="0">
                <a:solidFill>
                  <a:srgbClr val="C00000"/>
                </a:solidFill>
              </a:rPr>
              <a:t>HET GEREKTE BESTAAN VAN EEN </a:t>
            </a:r>
            <a:br>
              <a:rPr lang="en-US" sz="3600" b="1" dirty="0">
                <a:solidFill>
                  <a:srgbClr val="C00000"/>
                </a:solidFill>
              </a:rPr>
            </a:br>
            <a:r>
              <a:rPr lang="en-US" sz="3600" b="1" dirty="0">
                <a:solidFill>
                  <a:srgbClr val="C00000"/>
                </a:solidFill>
              </a:rPr>
              <a:t>REKKELIJKE HEFFING </a:t>
            </a:r>
          </a:p>
          <a:p>
            <a:endParaRPr lang="en-US" sz="3600" b="1" dirty="0">
              <a:solidFill>
                <a:srgbClr val="C00000"/>
              </a:solidFill>
            </a:endParaRPr>
          </a:p>
          <a:p>
            <a:r>
              <a:rPr lang="en-US" sz="2000" b="1" dirty="0">
                <a:solidFill>
                  <a:schemeClr val="tx1">
                    <a:lumMod val="50000"/>
                    <a:lumOff val="50000"/>
                  </a:schemeClr>
                </a:solidFill>
              </a:rPr>
              <a:t>Mr. Dr. Sonja Dusarduijn</a:t>
            </a:r>
          </a:p>
          <a:p>
            <a:r>
              <a:rPr lang="en-US" sz="2000" b="1" dirty="0">
                <a:solidFill>
                  <a:schemeClr val="tx1">
                    <a:lumMod val="50000"/>
                    <a:lumOff val="50000"/>
                  </a:schemeClr>
                </a:solidFill>
              </a:rPr>
              <a:t>7 December 2022</a:t>
            </a:r>
          </a:p>
        </p:txBody>
      </p:sp>
      <p:pic>
        <p:nvPicPr>
          <p:cNvPr id="4" name="Picture 3" descr="http://www.belastingwetenschap.nl/files/images/pen.1393949393.jpg"/>
          <p:cNvPicPr/>
          <p:nvPr/>
        </p:nvPicPr>
        <p:blipFill>
          <a:blip r:embed="rId3">
            <a:extLst>
              <a:ext uri="{28A0092B-C50C-407E-A947-70E740481C1C}">
                <a14:useLocalDpi xmlns:a14="http://schemas.microsoft.com/office/drawing/2010/main" val="0"/>
              </a:ext>
            </a:extLst>
          </a:blip>
          <a:srcRect/>
          <a:stretch>
            <a:fillRect/>
          </a:stretch>
        </p:blipFill>
        <p:spPr bwMode="auto">
          <a:xfrm>
            <a:off x="6183580" y="560243"/>
            <a:ext cx="5214258" cy="1361064"/>
          </a:xfrm>
          <a:prstGeom prst="rect">
            <a:avLst/>
          </a:prstGeom>
          <a:noFill/>
          <a:ln>
            <a:noFill/>
          </a:ln>
        </p:spPr>
      </p:pic>
      <p:sp>
        <p:nvSpPr>
          <p:cNvPr id="5" name="TextBox 4"/>
          <p:cNvSpPr txBox="1"/>
          <p:nvPr/>
        </p:nvSpPr>
        <p:spPr>
          <a:xfrm>
            <a:off x="8790709" y="6483927"/>
            <a:ext cx="3127663" cy="276999"/>
          </a:xfrm>
          <a:prstGeom prst="rect">
            <a:avLst/>
          </a:prstGeom>
          <a:noFill/>
        </p:spPr>
        <p:txBody>
          <a:bodyPr wrap="square" rtlCol="0">
            <a:spAutoFit/>
          </a:bodyPr>
          <a:lstStyle/>
          <a:p>
            <a:r>
              <a:rPr lang="nl-NL" sz="1200" dirty="0">
                <a:solidFill>
                  <a:srgbClr val="C00000"/>
                </a:solidFill>
              </a:rPr>
              <a:t>Vereniging voor Belastingwetenschap 2022</a:t>
            </a:r>
            <a:endParaRPr lang="en-US" sz="1200" dirty="0">
              <a:solidFill>
                <a:srgbClr val="C00000"/>
              </a:solidFill>
            </a:endParaRPr>
          </a:p>
        </p:txBody>
      </p:sp>
      <p:sp>
        <p:nvSpPr>
          <p:cNvPr id="7" name="Footer Placeholder 6"/>
          <p:cNvSpPr>
            <a:spLocks noGrp="1"/>
          </p:cNvSpPr>
          <p:nvPr>
            <p:ph type="ftr" sz="quarter" idx="11"/>
          </p:nvPr>
        </p:nvSpPr>
        <p:spPr/>
        <p:txBody>
          <a:bodyPr/>
          <a:lstStyle/>
          <a:p>
            <a:endParaRPr lang="en-US" dirty="0"/>
          </a:p>
        </p:txBody>
      </p:sp>
      <p:pic>
        <p:nvPicPr>
          <p:cNvPr id="8" name="Afbeelding 1" descr="vvBw logo web compact.png"/>
          <p:cNvPicPr/>
          <p:nvPr/>
        </p:nvPicPr>
        <p:blipFill>
          <a:blip r:embed="rId4"/>
          <a:stretch>
            <a:fillRect/>
          </a:stretch>
        </p:blipFill>
        <p:spPr>
          <a:xfrm>
            <a:off x="529937" y="247505"/>
            <a:ext cx="2743199" cy="1673802"/>
          </a:xfrm>
          <a:prstGeom prst="rect">
            <a:avLst/>
          </a:prstGeom>
        </p:spPr>
      </p:pic>
    </p:spTree>
    <p:extLst>
      <p:ext uri="{BB962C8B-B14F-4D97-AF65-F5344CB8AC3E}">
        <p14:creationId xmlns:p14="http://schemas.microsoft.com/office/powerpoint/2010/main" val="150432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Veronderstelling</a:t>
            </a:r>
            <a:r>
              <a:rPr lang="en-US" sz="3600" b="1" dirty="0">
                <a:solidFill>
                  <a:srgbClr val="C00000"/>
                </a:solidFill>
              </a:rPr>
              <a:t> &amp; </a:t>
            </a:r>
            <a:r>
              <a:rPr lang="en-US" sz="3600" b="1" dirty="0" err="1">
                <a:solidFill>
                  <a:srgbClr val="C00000"/>
                </a:solidFill>
              </a:rPr>
              <a:t>werkelijkheid</a:t>
            </a:r>
            <a:r>
              <a:rPr lang="en-US" sz="3600" b="1" dirty="0">
                <a:solidFill>
                  <a:srgbClr val="C00000"/>
                </a:solidFill>
              </a:rPr>
              <a:t>   </a:t>
            </a:r>
          </a:p>
        </p:txBody>
      </p:sp>
      <p:graphicFrame>
        <p:nvGraphicFramePr>
          <p:cNvPr id="4" name="Tabel 6">
            <a:extLst>
              <a:ext uri="{FF2B5EF4-FFF2-40B4-BE49-F238E27FC236}">
                <a16:creationId xmlns:a16="http://schemas.microsoft.com/office/drawing/2014/main" id="{02698DA7-9473-3278-928C-2AB722673E37}"/>
              </a:ext>
            </a:extLst>
          </p:cNvPr>
          <p:cNvGraphicFramePr>
            <a:graphicFrameLocks noGrp="1"/>
          </p:cNvGraphicFramePr>
          <p:nvPr>
            <p:ph idx="1"/>
            <p:extLst>
              <p:ext uri="{D42A27DB-BD31-4B8C-83A1-F6EECF244321}">
                <p14:modId xmlns:p14="http://schemas.microsoft.com/office/powerpoint/2010/main" val="16536255"/>
              </p:ext>
            </p:extLst>
          </p:nvPr>
        </p:nvGraphicFramePr>
        <p:xfrm>
          <a:off x="905069" y="1455576"/>
          <a:ext cx="9060025" cy="3778687"/>
        </p:xfrm>
        <a:graphic>
          <a:graphicData uri="http://schemas.openxmlformats.org/drawingml/2006/table">
            <a:tbl>
              <a:tblPr firstRow="1" bandRow="1">
                <a:tableStyleId>{5C22544A-7EE6-4342-B048-85BDC9FD1C3A}</a:tableStyleId>
              </a:tblPr>
              <a:tblGrid>
                <a:gridCol w="1812005">
                  <a:extLst>
                    <a:ext uri="{9D8B030D-6E8A-4147-A177-3AD203B41FA5}">
                      <a16:colId xmlns:a16="http://schemas.microsoft.com/office/drawing/2014/main" val="3254427120"/>
                    </a:ext>
                  </a:extLst>
                </a:gridCol>
                <a:gridCol w="1812005">
                  <a:extLst>
                    <a:ext uri="{9D8B030D-6E8A-4147-A177-3AD203B41FA5}">
                      <a16:colId xmlns:a16="http://schemas.microsoft.com/office/drawing/2014/main" val="2527359401"/>
                    </a:ext>
                  </a:extLst>
                </a:gridCol>
                <a:gridCol w="1812005">
                  <a:extLst>
                    <a:ext uri="{9D8B030D-6E8A-4147-A177-3AD203B41FA5}">
                      <a16:colId xmlns:a16="http://schemas.microsoft.com/office/drawing/2014/main" val="4207880786"/>
                    </a:ext>
                  </a:extLst>
                </a:gridCol>
                <a:gridCol w="1812005">
                  <a:extLst>
                    <a:ext uri="{9D8B030D-6E8A-4147-A177-3AD203B41FA5}">
                      <a16:colId xmlns:a16="http://schemas.microsoft.com/office/drawing/2014/main" val="1383318608"/>
                    </a:ext>
                  </a:extLst>
                </a:gridCol>
                <a:gridCol w="1812005">
                  <a:extLst>
                    <a:ext uri="{9D8B030D-6E8A-4147-A177-3AD203B41FA5}">
                      <a16:colId xmlns:a16="http://schemas.microsoft.com/office/drawing/2014/main" val="913440416"/>
                    </a:ext>
                  </a:extLst>
                </a:gridCol>
              </a:tblGrid>
              <a:tr h="779910">
                <a:tc>
                  <a:txBody>
                    <a:bodyPr/>
                    <a:lstStyle/>
                    <a:p>
                      <a:r>
                        <a:rPr lang="nl-NL" sz="1800" dirty="0"/>
                        <a:t>Jaar</a:t>
                      </a:r>
                    </a:p>
                  </a:txBody>
                  <a:tcPr/>
                </a:tc>
                <a:tc>
                  <a:txBody>
                    <a:bodyPr/>
                    <a:lstStyle/>
                    <a:p>
                      <a:r>
                        <a:rPr lang="nl-NL" sz="1800" dirty="0"/>
                        <a:t>Obligaties</a:t>
                      </a:r>
                    </a:p>
                  </a:txBody>
                  <a:tcPr/>
                </a:tc>
                <a:tc>
                  <a:txBody>
                    <a:bodyPr/>
                    <a:lstStyle/>
                    <a:p>
                      <a:r>
                        <a:rPr lang="nl-NL" sz="1800" dirty="0"/>
                        <a:t>Aandelen</a:t>
                      </a:r>
                    </a:p>
                  </a:txBody>
                  <a:tcPr/>
                </a:tc>
                <a:tc>
                  <a:txBody>
                    <a:bodyPr/>
                    <a:lstStyle/>
                    <a:p>
                      <a:r>
                        <a:rPr lang="nl-NL" sz="1800" dirty="0"/>
                        <a:t>Onroerende zaken</a:t>
                      </a:r>
                    </a:p>
                  </a:txBody>
                  <a:tcPr/>
                </a:tc>
                <a:tc>
                  <a:txBody>
                    <a:bodyPr/>
                    <a:lstStyle/>
                    <a:p>
                      <a:r>
                        <a:rPr lang="nl-NL" sz="1800" dirty="0"/>
                        <a:t>Forfait</a:t>
                      </a:r>
                    </a:p>
                  </a:txBody>
                  <a:tcPr/>
                </a:tc>
                <a:extLst>
                  <a:ext uri="{0D108BD9-81ED-4DB2-BD59-A6C34878D82A}">
                    <a16:rowId xmlns:a16="http://schemas.microsoft.com/office/drawing/2014/main" val="2059850335"/>
                  </a:ext>
                </a:extLst>
              </a:tr>
              <a:tr h="445662">
                <a:tc>
                  <a:txBody>
                    <a:bodyPr/>
                    <a:lstStyle/>
                    <a:p>
                      <a:r>
                        <a:rPr lang="nl-NL" sz="1800" dirty="0"/>
                        <a:t>2017</a:t>
                      </a:r>
                    </a:p>
                  </a:txBody>
                  <a:tcPr/>
                </a:tc>
                <a:tc>
                  <a:txBody>
                    <a:bodyPr/>
                    <a:lstStyle/>
                    <a:p>
                      <a:r>
                        <a:rPr lang="nl-NL" sz="1800" dirty="0">
                          <a:solidFill>
                            <a:srgbClr val="FF0000"/>
                          </a:solidFill>
                        </a:rPr>
                        <a:t>0,52%</a:t>
                      </a:r>
                    </a:p>
                  </a:txBody>
                  <a:tcPr/>
                </a:tc>
                <a:tc>
                  <a:txBody>
                    <a:bodyPr/>
                    <a:lstStyle/>
                    <a:p>
                      <a:r>
                        <a:rPr lang="nl-NL" sz="1800" dirty="0"/>
                        <a:t>13,7%</a:t>
                      </a:r>
                    </a:p>
                  </a:txBody>
                  <a:tcPr/>
                </a:tc>
                <a:tc>
                  <a:txBody>
                    <a:bodyPr/>
                    <a:lstStyle/>
                    <a:p>
                      <a:r>
                        <a:rPr lang="nl-NL" sz="1800" dirty="0"/>
                        <a:t>8,2%</a:t>
                      </a:r>
                    </a:p>
                  </a:txBody>
                  <a:tcPr/>
                </a:tc>
                <a:tc>
                  <a:txBody>
                    <a:bodyPr/>
                    <a:lstStyle/>
                    <a:p>
                      <a:r>
                        <a:rPr lang="nl-NL" sz="1800" dirty="0"/>
                        <a:t>5,39%</a:t>
                      </a:r>
                    </a:p>
                  </a:txBody>
                  <a:tcPr/>
                </a:tc>
                <a:extLst>
                  <a:ext uri="{0D108BD9-81ED-4DB2-BD59-A6C34878D82A}">
                    <a16:rowId xmlns:a16="http://schemas.microsoft.com/office/drawing/2014/main" val="1707234567"/>
                  </a:ext>
                </a:extLst>
              </a:tr>
              <a:tr h="445662">
                <a:tc>
                  <a:txBody>
                    <a:bodyPr/>
                    <a:lstStyle/>
                    <a:p>
                      <a:r>
                        <a:rPr lang="nl-NL" sz="1800" dirty="0"/>
                        <a:t>2018</a:t>
                      </a:r>
                    </a:p>
                  </a:txBody>
                  <a:tcPr/>
                </a:tc>
                <a:tc>
                  <a:txBody>
                    <a:bodyPr/>
                    <a:lstStyle/>
                    <a:p>
                      <a:r>
                        <a:rPr lang="nl-NL" sz="1800" dirty="0">
                          <a:solidFill>
                            <a:srgbClr val="FF0000"/>
                          </a:solidFill>
                        </a:rPr>
                        <a:t>0,58%</a:t>
                      </a:r>
                    </a:p>
                  </a:txBody>
                  <a:tcPr/>
                </a:tc>
                <a:tc>
                  <a:txBody>
                    <a:bodyPr/>
                    <a:lstStyle/>
                    <a:p>
                      <a:r>
                        <a:rPr lang="nl-NL" sz="1800" dirty="0"/>
                        <a:t>-10,0%</a:t>
                      </a:r>
                    </a:p>
                  </a:txBody>
                  <a:tcPr/>
                </a:tc>
                <a:tc>
                  <a:txBody>
                    <a:bodyPr/>
                    <a:lstStyle/>
                    <a:p>
                      <a:r>
                        <a:rPr lang="nl-NL" sz="1800" dirty="0"/>
                        <a:t>8,4%</a:t>
                      </a:r>
                    </a:p>
                  </a:txBody>
                  <a:tcPr/>
                </a:tc>
                <a:tc>
                  <a:txBody>
                    <a:bodyPr/>
                    <a:lstStyle/>
                    <a:p>
                      <a:r>
                        <a:rPr lang="nl-NL" sz="1800" dirty="0"/>
                        <a:t>5,38%</a:t>
                      </a:r>
                    </a:p>
                  </a:txBody>
                  <a:tcPr/>
                </a:tc>
                <a:extLst>
                  <a:ext uri="{0D108BD9-81ED-4DB2-BD59-A6C34878D82A}">
                    <a16:rowId xmlns:a16="http://schemas.microsoft.com/office/drawing/2014/main" val="775392170"/>
                  </a:ext>
                </a:extLst>
              </a:tr>
              <a:tr h="445662">
                <a:tc>
                  <a:txBody>
                    <a:bodyPr/>
                    <a:lstStyle/>
                    <a:p>
                      <a:r>
                        <a:rPr lang="nl-NL" sz="1800" dirty="0"/>
                        <a:t>2019</a:t>
                      </a:r>
                    </a:p>
                  </a:txBody>
                  <a:tcPr/>
                </a:tc>
                <a:tc>
                  <a:txBody>
                    <a:bodyPr/>
                    <a:lstStyle/>
                    <a:p>
                      <a:r>
                        <a:rPr lang="nl-NL" sz="1800" dirty="0">
                          <a:solidFill>
                            <a:srgbClr val="FF0000"/>
                          </a:solidFill>
                        </a:rPr>
                        <a:t>-0,07%</a:t>
                      </a:r>
                    </a:p>
                  </a:txBody>
                  <a:tcPr/>
                </a:tc>
                <a:tc>
                  <a:txBody>
                    <a:bodyPr/>
                    <a:lstStyle/>
                    <a:p>
                      <a:r>
                        <a:rPr lang="nl-NL" sz="1800" dirty="0"/>
                        <a:t>24,6%</a:t>
                      </a:r>
                    </a:p>
                  </a:txBody>
                  <a:tcPr/>
                </a:tc>
                <a:tc>
                  <a:txBody>
                    <a:bodyPr/>
                    <a:lstStyle/>
                    <a:p>
                      <a:r>
                        <a:rPr lang="nl-NL" sz="1800" dirty="0"/>
                        <a:t>6,5%</a:t>
                      </a:r>
                    </a:p>
                  </a:txBody>
                  <a:tcPr/>
                </a:tc>
                <a:tc>
                  <a:txBody>
                    <a:bodyPr/>
                    <a:lstStyle/>
                    <a:p>
                      <a:r>
                        <a:rPr lang="nl-NL" sz="1800" dirty="0"/>
                        <a:t>5,59%</a:t>
                      </a:r>
                    </a:p>
                  </a:txBody>
                  <a:tcPr/>
                </a:tc>
                <a:extLst>
                  <a:ext uri="{0D108BD9-81ED-4DB2-BD59-A6C34878D82A}">
                    <a16:rowId xmlns:a16="http://schemas.microsoft.com/office/drawing/2014/main" val="2510866039"/>
                  </a:ext>
                </a:extLst>
              </a:tr>
              <a:tr h="445662">
                <a:tc>
                  <a:txBody>
                    <a:bodyPr/>
                    <a:lstStyle/>
                    <a:p>
                      <a:r>
                        <a:rPr lang="nl-NL" sz="1800" dirty="0"/>
                        <a:t>2020</a:t>
                      </a:r>
                    </a:p>
                  </a:txBody>
                  <a:tcPr/>
                </a:tc>
                <a:tc>
                  <a:txBody>
                    <a:bodyPr/>
                    <a:lstStyle/>
                    <a:p>
                      <a:r>
                        <a:rPr lang="nl-NL" sz="1800" dirty="0">
                          <a:solidFill>
                            <a:srgbClr val="FF0000"/>
                          </a:solidFill>
                        </a:rPr>
                        <a:t>-0,38%</a:t>
                      </a:r>
                    </a:p>
                  </a:txBody>
                  <a:tcPr/>
                </a:tc>
                <a:tc>
                  <a:txBody>
                    <a:bodyPr/>
                    <a:lstStyle/>
                    <a:p>
                      <a:r>
                        <a:rPr lang="nl-NL" sz="1800" dirty="0"/>
                        <a:t>-1,7%</a:t>
                      </a:r>
                    </a:p>
                  </a:txBody>
                  <a:tcPr/>
                </a:tc>
                <a:tc>
                  <a:txBody>
                    <a:bodyPr/>
                    <a:lstStyle/>
                    <a:p>
                      <a:r>
                        <a:rPr lang="nl-NL" sz="1800" dirty="0"/>
                        <a:t>8,4%</a:t>
                      </a:r>
                    </a:p>
                  </a:txBody>
                  <a:tcPr/>
                </a:tc>
                <a:tc>
                  <a:txBody>
                    <a:bodyPr/>
                    <a:lstStyle/>
                    <a:p>
                      <a:r>
                        <a:rPr lang="nl-NL" sz="1800" dirty="0"/>
                        <a:t>5,28%</a:t>
                      </a:r>
                    </a:p>
                  </a:txBody>
                  <a:tcPr/>
                </a:tc>
                <a:extLst>
                  <a:ext uri="{0D108BD9-81ED-4DB2-BD59-A6C34878D82A}">
                    <a16:rowId xmlns:a16="http://schemas.microsoft.com/office/drawing/2014/main" val="2875318411"/>
                  </a:ext>
                </a:extLst>
              </a:tr>
              <a:tr h="445662">
                <a:tc>
                  <a:txBody>
                    <a:bodyPr/>
                    <a:lstStyle/>
                    <a:p>
                      <a:r>
                        <a:rPr lang="nl-NL" sz="1800" dirty="0"/>
                        <a:t>2021</a:t>
                      </a:r>
                    </a:p>
                  </a:txBody>
                  <a:tcPr/>
                </a:tc>
                <a:tc>
                  <a:txBody>
                    <a:bodyPr/>
                    <a:lstStyle/>
                    <a:p>
                      <a:r>
                        <a:rPr lang="nl-NL" sz="1800" dirty="0">
                          <a:solidFill>
                            <a:srgbClr val="FF0000"/>
                          </a:solidFill>
                        </a:rPr>
                        <a:t>-0,33%</a:t>
                      </a:r>
                    </a:p>
                  </a:txBody>
                  <a:tcPr/>
                </a:tc>
                <a:tc>
                  <a:txBody>
                    <a:bodyPr/>
                    <a:lstStyle/>
                    <a:p>
                      <a:r>
                        <a:rPr lang="nl-NL" sz="1800" dirty="0"/>
                        <a:t>23,3%</a:t>
                      </a:r>
                    </a:p>
                  </a:txBody>
                  <a:tcPr/>
                </a:tc>
                <a:tc>
                  <a:txBody>
                    <a:bodyPr/>
                    <a:lstStyle/>
                    <a:p>
                      <a:r>
                        <a:rPr lang="nl-NL" sz="1800" dirty="0"/>
                        <a:t>20,4%</a:t>
                      </a:r>
                    </a:p>
                  </a:txBody>
                  <a:tcPr/>
                </a:tc>
                <a:tc>
                  <a:txBody>
                    <a:bodyPr/>
                    <a:lstStyle/>
                    <a:p>
                      <a:r>
                        <a:rPr lang="nl-NL" sz="1800" dirty="0"/>
                        <a:t>5,69%</a:t>
                      </a:r>
                    </a:p>
                  </a:txBody>
                  <a:tcPr/>
                </a:tc>
                <a:extLst>
                  <a:ext uri="{0D108BD9-81ED-4DB2-BD59-A6C34878D82A}">
                    <a16:rowId xmlns:a16="http://schemas.microsoft.com/office/drawing/2014/main" val="3872412294"/>
                  </a:ext>
                </a:extLst>
              </a:tr>
              <a:tr h="770467">
                <a:tc>
                  <a:txBody>
                    <a:bodyPr/>
                    <a:lstStyle/>
                    <a:p>
                      <a:r>
                        <a:rPr lang="nl-NL" sz="1800" dirty="0"/>
                        <a:t>Ongeacht samenstelling: </a:t>
                      </a:r>
                    </a:p>
                  </a:txBody>
                  <a:tcPr/>
                </a:tc>
                <a:tc>
                  <a:txBody>
                    <a:bodyPr/>
                    <a:lstStyle/>
                    <a:p>
                      <a:br>
                        <a:rPr lang="nl-NL" sz="1800" dirty="0"/>
                      </a:br>
                      <a:r>
                        <a:rPr lang="nl-NL" sz="1800" dirty="0"/>
                        <a:t>forfait geldt</a:t>
                      </a:r>
                    </a:p>
                  </a:txBody>
                  <a:tcPr/>
                </a:tc>
                <a:tc>
                  <a:txBody>
                    <a:bodyPr/>
                    <a:lstStyle/>
                    <a:p>
                      <a:endParaRPr lang="nl-NL" sz="1800" dirty="0"/>
                    </a:p>
                  </a:txBody>
                  <a:tcPr/>
                </a:tc>
                <a:tc>
                  <a:txBody>
                    <a:bodyPr/>
                    <a:lstStyle/>
                    <a:p>
                      <a:endParaRPr lang="nl-NL" sz="1800"/>
                    </a:p>
                  </a:txBody>
                  <a:tcPr/>
                </a:tc>
                <a:tc>
                  <a:txBody>
                    <a:bodyPr/>
                    <a:lstStyle/>
                    <a:p>
                      <a:endParaRPr lang="nl-NL" sz="1800" dirty="0"/>
                    </a:p>
                  </a:txBody>
                  <a:tcPr/>
                </a:tc>
                <a:extLst>
                  <a:ext uri="{0D108BD9-81ED-4DB2-BD59-A6C34878D82A}">
                    <a16:rowId xmlns:a16="http://schemas.microsoft.com/office/drawing/2014/main" val="3153365384"/>
                  </a:ext>
                </a:extLst>
              </a:tr>
            </a:tbl>
          </a:graphicData>
        </a:graphic>
      </p:graphicFrame>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sp>
        <p:nvSpPr>
          <p:cNvPr id="7" name="Tekstvak 6">
            <a:extLst>
              <a:ext uri="{FF2B5EF4-FFF2-40B4-BE49-F238E27FC236}">
                <a16:creationId xmlns:a16="http://schemas.microsoft.com/office/drawing/2014/main" id="{981998EB-DE83-BD27-726B-02ACC64D3807}"/>
              </a:ext>
            </a:extLst>
          </p:cNvPr>
          <p:cNvSpPr txBox="1"/>
          <p:nvPr/>
        </p:nvSpPr>
        <p:spPr>
          <a:xfrm>
            <a:off x="838200" y="5267462"/>
            <a:ext cx="7877687" cy="830997"/>
          </a:xfrm>
          <a:prstGeom prst="rect">
            <a:avLst/>
          </a:prstGeom>
          <a:noFill/>
        </p:spPr>
        <p:txBody>
          <a:bodyPr wrap="square" rtlCol="0">
            <a:spAutoFit/>
          </a:bodyPr>
          <a:lstStyle/>
          <a:p>
            <a:r>
              <a:rPr lang="nl-NL" sz="2400" dirty="0">
                <a:solidFill>
                  <a:srgbClr val="C00000"/>
                </a:solidFill>
              </a:rPr>
              <a:t>Obligatiehouder de loser….</a:t>
            </a:r>
            <a:br>
              <a:rPr lang="nl-NL" sz="2400" dirty="0">
                <a:solidFill>
                  <a:srgbClr val="C00000"/>
                </a:solidFill>
              </a:rPr>
            </a:br>
            <a:r>
              <a:rPr lang="nl-NL" sz="2400" dirty="0">
                <a:solidFill>
                  <a:srgbClr val="C00000"/>
                </a:solidFill>
              </a:rPr>
              <a:t>Reden? In lijn met HR verleden? Toekomst?</a:t>
            </a:r>
          </a:p>
        </p:txBody>
      </p:sp>
      <p:pic>
        <p:nvPicPr>
          <p:cNvPr id="8" name="Afbeelding 7" descr="Afbeelding met binnen, muur, persoon&#10;&#10;Automatisch gegenereerde beschrijving">
            <a:extLst>
              <a:ext uri="{FF2B5EF4-FFF2-40B4-BE49-F238E27FC236}">
                <a16:creationId xmlns:a16="http://schemas.microsoft.com/office/drawing/2014/main" id="{6600F583-826B-AF61-A756-FCB257BE2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9499">
            <a:off x="9611284" y="221785"/>
            <a:ext cx="2401345" cy="2020450"/>
          </a:xfrm>
          <a:prstGeom prst="rect">
            <a:avLst/>
          </a:prstGeom>
        </p:spPr>
      </p:pic>
      <p:pic>
        <p:nvPicPr>
          <p:cNvPr id="3" name="Afbeelding 1" descr="vvBw logo web compact.png">
            <a:extLst>
              <a:ext uri="{FF2B5EF4-FFF2-40B4-BE49-F238E27FC236}">
                <a16:creationId xmlns:a16="http://schemas.microsoft.com/office/drawing/2014/main" id="{BADACEE2-E524-939C-7D5B-6561BB75CE32}"/>
              </a:ext>
            </a:extLst>
          </p:cNvPr>
          <p:cNvPicPr/>
          <p:nvPr/>
        </p:nvPicPr>
        <p:blipFill>
          <a:blip r:embed="rId4"/>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428030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Kwestie</a:t>
            </a:r>
            <a:r>
              <a:rPr lang="en-US" sz="3600" b="1" dirty="0">
                <a:solidFill>
                  <a:srgbClr val="C00000"/>
                </a:solidFill>
              </a:rPr>
              <a:t> 1: </a:t>
            </a:r>
            <a:r>
              <a:rPr lang="en-US" sz="3600" b="1" dirty="0" err="1">
                <a:solidFill>
                  <a:srgbClr val="C00000"/>
                </a:solidFill>
              </a:rPr>
              <a:t>wonderlijke</a:t>
            </a:r>
            <a:r>
              <a:rPr lang="en-US" sz="3600" b="1" dirty="0">
                <a:solidFill>
                  <a:srgbClr val="C00000"/>
                </a:solidFill>
              </a:rPr>
              <a:t> (ant)</a:t>
            </a:r>
            <a:r>
              <a:rPr lang="en-US" sz="3600" b="1" dirty="0" err="1">
                <a:solidFill>
                  <a:srgbClr val="C00000"/>
                </a:solidFill>
              </a:rPr>
              <a:t>woorden</a:t>
            </a:r>
            <a:r>
              <a:rPr lang="en-US" sz="3600" b="1" dirty="0">
                <a:solidFill>
                  <a:srgbClr val="C00000"/>
                </a:solidFill>
              </a:rPr>
              <a:t>     </a:t>
            </a:r>
          </a:p>
        </p:txBody>
      </p:sp>
      <p:sp>
        <p:nvSpPr>
          <p:cNvPr id="3" name="Content Placeholder 2"/>
          <p:cNvSpPr>
            <a:spLocks noGrp="1"/>
          </p:cNvSpPr>
          <p:nvPr>
            <p:ph idx="1"/>
          </p:nvPr>
        </p:nvSpPr>
        <p:spPr>
          <a:xfrm>
            <a:off x="838200" y="1600200"/>
            <a:ext cx="9829801" cy="4313238"/>
          </a:xfrm>
        </p:spPr>
        <p:txBody>
          <a:bodyPr>
            <a:normAutofit/>
          </a:bodyPr>
          <a:lstStyle/>
          <a:p>
            <a:pPr marL="0" indent="0">
              <a:buNone/>
            </a:pPr>
            <a:r>
              <a:rPr lang="nl-NL" altLang="nl-NL" b="1" dirty="0">
                <a:ea typeface="Times New Roman" panose="02020603050405020304" pitchFamily="18" charset="0"/>
                <a:cs typeface="Calibri" panose="020F0502020204030204" pitchFamily="34" charset="0"/>
              </a:rPr>
              <a:t>Greep uit grabbelton van parlementaire stukken</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Onbestaand 25% forfait</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De grove kam van </a:t>
            </a:r>
            <a:r>
              <a:rPr lang="nl-NL" altLang="nl-NL" dirty="0" err="1">
                <a:ea typeface="Times New Roman" panose="02020603050405020304" pitchFamily="18" charset="0"/>
                <a:cs typeface="Calibri" panose="020F0502020204030204" pitchFamily="34" charset="0"/>
              </a:rPr>
              <a:t>Van</a:t>
            </a:r>
            <a:r>
              <a:rPr lang="nl-NL" altLang="nl-NL" dirty="0">
                <a:ea typeface="Times New Roman" panose="02020603050405020304" pitchFamily="18" charset="0"/>
                <a:cs typeface="Calibri" panose="020F0502020204030204" pitchFamily="34" charset="0"/>
              </a:rPr>
              <a:t> Rij </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Het ongelukkige huwelijk</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Het spook van de inflatie</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a:t>
            </a:r>
            <a:r>
              <a:rPr lang="nl-NL" altLang="nl-NL" dirty="0" err="1">
                <a:ea typeface="Times New Roman" panose="02020603050405020304" pitchFamily="18" charset="0"/>
                <a:cs typeface="Calibri" panose="020F0502020204030204" pitchFamily="34" charset="0"/>
              </a:rPr>
              <a:t>Etcetera</a:t>
            </a:r>
            <a:r>
              <a:rPr lang="nl-NL" altLang="nl-NL" dirty="0">
                <a:ea typeface="Times New Roman" panose="02020603050405020304" pitchFamily="18" charset="0"/>
                <a:cs typeface="Calibri" panose="020F0502020204030204" pitchFamily="34" charset="0"/>
              </a:rPr>
              <a:t>….</a:t>
            </a:r>
            <a:br>
              <a:rPr lang="nl-NL" altLang="nl-NL" dirty="0">
                <a:ea typeface="Times New Roman" panose="02020603050405020304" pitchFamily="18" charset="0"/>
                <a:cs typeface="Calibri" panose="020F0502020204030204" pitchFamily="34" charset="0"/>
              </a:rPr>
            </a:br>
            <a:endParaRPr lang="nl-NL" altLang="nl-NL" dirty="0">
              <a:ea typeface="Times New Roman" panose="02020603050405020304" pitchFamily="18" charset="0"/>
              <a:cs typeface="Calibri" panose="020F0502020204030204" pitchFamily="34" charset="0"/>
            </a:endParaRPr>
          </a:p>
          <a:p>
            <a:pPr marL="0" indent="0">
              <a:buNone/>
            </a:pPr>
            <a:r>
              <a:rPr lang="nl-NL" altLang="nl-NL" dirty="0">
                <a:ea typeface="Times New Roman" panose="02020603050405020304" pitchFamily="18" charset="0"/>
                <a:cs typeface="Calibri" panose="020F0502020204030204" pitchFamily="34" charset="0"/>
              </a:rPr>
              <a:t>Rechtsficties (incl. forfaits) in wetgeving blijven problematisch  </a:t>
            </a:r>
            <a:br>
              <a:rPr lang="nl-NL" altLang="nl-NL" dirty="0">
                <a:ea typeface="Times New Roman" panose="02020603050405020304" pitchFamily="18" charset="0"/>
                <a:cs typeface="Calibri" panose="020F0502020204030204" pitchFamily="34" charset="0"/>
              </a:rPr>
            </a:br>
            <a:endParaRPr lang="nl-NL" altLang="nl-NL" dirty="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7A0ECA66-9D86-8F70-0B7D-99970E7C6453}"/>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61660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Kwestie</a:t>
            </a:r>
            <a:r>
              <a:rPr lang="en-US" sz="3600" b="1" dirty="0">
                <a:solidFill>
                  <a:srgbClr val="C00000"/>
                </a:solidFill>
              </a:rPr>
              <a:t> 2: </a:t>
            </a:r>
            <a:r>
              <a:rPr lang="en-US" sz="3600" b="1" dirty="0" err="1">
                <a:solidFill>
                  <a:srgbClr val="C00000"/>
                </a:solidFill>
              </a:rPr>
              <a:t>niet-bezwaarmaker</a:t>
            </a:r>
            <a:r>
              <a:rPr lang="en-US" sz="3600" b="1" dirty="0">
                <a:solidFill>
                  <a:srgbClr val="C00000"/>
                </a:solidFill>
              </a:rPr>
              <a:t>/</a:t>
            </a:r>
            <a:r>
              <a:rPr lang="en-US" sz="3600" b="1" dirty="0" err="1">
                <a:solidFill>
                  <a:srgbClr val="C00000"/>
                </a:solidFill>
              </a:rPr>
              <a:t>geen</a:t>
            </a:r>
            <a:r>
              <a:rPr lang="en-US" sz="3600" b="1" dirty="0">
                <a:solidFill>
                  <a:srgbClr val="C00000"/>
                </a:solidFill>
              </a:rPr>
              <a:t> </a:t>
            </a:r>
            <a:r>
              <a:rPr lang="en-US" sz="3600" b="1" dirty="0" err="1">
                <a:solidFill>
                  <a:srgbClr val="C00000"/>
                </a:solidFill>
              </a:rPr>
              <a:t>rechtsherstel</a:t>
            </a:r>
            <a:r>
              <a:rPr lang="en-US" sz="3600" b="1" dirty="0">
                <a:solidFill>
                  <a:srgbClr val="C00000"/>
                </a:solidFill>
              </a:rPr>
              <a:t>    </a:t>
            </a:r>
          </a:p>
        </p:txBody>
      </p:sp>
      <p:sp>
        <p:nvSpPr>
          <p:cNvPr id="3" name="Content Placeholder 2"/>
          <p:cNvSpPr>
            <a:spLocks noGrp="1"/>
          </p:cNvSpPr>
          <p:nvPr>
            <p:ph idx="1"/>
          </p:nvPr>
        </p:nvSpPr>
        <p:spPr>
          <a:xfrm>
            <a:off x="838200" y="1600199"/>
            <a:ext cx="9829801" cy="4714875"/>
          </a:xfrm>
        </p:spPr>
        <p:txBody>
          <a:bodyPr>
            <a:normAutofit fontScale="85000" lnSpcReduction="20000"/>
          </a:bodyPr>
          <a:lstStyle/>
          <a:p>
            <a:pPr marL="0" indent="0">
              <a:buNone/>
            </a:pPr>
            <a:r>
              <a:rPr lang="nl-NL" altLang="nl-NL" b="1" dirty="0">
                <a:ea typeface="Times New Roman" panose="02020603050405020304" pitchFamily="18" charset="0"/>
                <a:cs typeface="Calibri" panose="020F0502020204030204" pitchFamily="34" charset="0"/>
              </a:rPr>
              <a:t>Gevolg nieuwe regeling massaal bezwaar (art. 25c AWR e.v.)</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Uitweg: art. 9.6 art. 45aa </a:t>
            </a:r>
            <a:r>
              <a:rPr lang="nl-NL" altLang="nl-NL" dirty="0" err="1">
                <a:ea typeface="Times New Roman" panose="02020603050405020304" pitchFamily="18" charset="0"/>
                <a:cs typeface="Calibri" panose="020F0502020204030204" pitchFamily="34" charset="0"/>
              </a:rPr>
              <a:t>UvRegl</a:t>
            </a:r>
            <a:r>
              <a:rPr lang="nl-NL" altLang="nl-NL" dirty="0">
                <a:ea typeface="Times New Roman" panose="02020603050405020304" pitchFamily="18" charset="0"/>
                <a:cs typeface="Calibri" panose="020F0502020204030204" pitchFamily="34" charset="0"/>
              </a:rPr>
              <a:t>.? </a:t>
            </a:r>
          </a:p>
          <a:p>
            <a:pPr marL="0" indent="0">
              <a:buNone/>
            </a:pPr>
            <a:r>
              <a:rPr lang="nl-NL" altLang="nl-NL" dirty="0">
                <a:solidFill>
                  <a:srgbClr val="C00000"/>
                </a:solidFill>
                <a:ea typeface="Times New Roman" panose="02020603050405020304" pitchFamily="18" charset="0"/>
                <a:cs typeface="Calibri" panose="020F0502020204030204" pitchFamily="34" charset="0"/>
              </a:rPr>
              <a:t>HR 20 mei 2022 stelt: juridisch geen verplichting tot herstel </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Want… nieuwe jurisprudentie </a:t>
            </a:r>
            <a:r>
              <a:rPr lang="nl-NL" altLang="nl-NL" b="1" dirty="0">
                <a:solidFill>
                  <a:srgbClr val="C00000"/>
                </a:solidFill>
                <a:ea typeface="Times New Roman" panose="02020603050405020304" pitchFamily="18" charset="0"/>
                <a:cs typeface="Calibri" panose="020F0502020204030204" pitchFamily="34" charset="0"/>
              </a:rPr>
              <a:t>(?)</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Maar… dubbele mensenrechtenschending </a:t>
            </a:r>
            <a:r>
              <a:rPr lang="nl-NL" altLang="nl-NL" b="1" dirty="0">
                <a:solidFill>
                  <a:srgbClr val="C00000"/>
                </a:solidFill>
                <a:ea typeface="Times New Roman" panose="02020603050405020304" pitchFamily="18" charset="0"/>
                <a:cs typeface="Calibri" panose="020F0502020204030204" pitchFamily="34" charset="0"/>
              </a:rPr>
              <a:t>(!)</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Maar… voorlichting art. 25c AWR </a:t>
            </a:r>
            <a:r>
              <a:rPr lang="nl-NL" altLang="nl-NL" b="1" dirty="0">
                <a:solidFill>
                  <a:srgbClr val="C00000"/>
                </a:solidFill>
                <a:ea typeface="Times New Roman" panose="02020603050405020304" pitchFamily="18" charset="0"/>
                <a:cs typeface="Calibri" panose="020F0502020204030204" pitchFamily="34" charset="0"/>
              </a:rPr>
              <a:t>(?)</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Maar… evenredigheidsbeginsel </a:t>
            </a:r>
            <a:r>
              <a:rPr lang="nl-NL" altLang="nl-NL" b="1" dirty="0">
                <a:solidFill>
                  <a:srgbClr val="C00000"/>
                </a:solidFill>
                <a:ea typeface="Times New Roman" panose="02020603050405020304" pitchFamily="18" charset="0"/>
                <a:cs typeface="Calibri" panose="020F0502020204030204" pitchFamily="34" charset="0"/>
              </a:rPr>
              <a:t>(?)</a:t>
            </a:r>
          </a:p>
          <a:p>
            <a:pPr marL="0" indent="0">
              <a:buNone/>
            </a:pPr>
            <a:r>
              <a:rPr lang="nl-NL" altLang="nl-NL" dirty="0">
                <a:solidFill>
                  <a:srgbClr val="C00000"/>
                </a:solidFill>
                <a:ea typeface="Times New Roman" panose="02020603050405020304" pitchFamily="18" charset="0"/>
                <a:cs typeface="Calibri" panose="020F0502020204030204" pitchFamily="34" charset="0"/>
              </a:rPr>
              <a:t>…maar politiek kan anders worden beslist</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Politiek kiest nee –  budgettair verweer </a:t>
            </a:r>
            <a:r>
              <a:rPr lang="nl-NL" altLang="nl-NL" b="1" dirty="0">
                <a:solidFill>
                  <a:srgbClr val="C00000"/>
                </a:solidFill>
                <a:ea typeface="Times New Roman" panose="02020603050405020304" pitchFamily="18" charset="0"/>
                <a:cs typeface="Calibri" panose="020F0502020204030204" pitchFamily="34" charset="0"/>
              </a:rPr>
              <a:t>(?) </a:t>
            </a:r>
            <a:r>
              <a:rPr lang="nl-NL" altLang="nl-NL" dirty="0">
                <a:ea typeface="Times New Roman" panose="02020603050405020304" pitchFamily="18" charset="0"/>
                <a:cs typeface="Calibri" panose="020F0502020204030204" pitchFamily="34" charset="0"/>
              </a:rPr>
              <a:t> </a:t>
            </a:r>
          </a:p>
          <a:p>
            <a:pPr>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Maar … podcast, vertrouwen, procedurele legitimiteit als pleister</a:t>
            </a:r>
            <a:r>
              <a:rPr lang="nl-NL" altLang="nl-NL" b="1" dirty="0">
                <a:solidFill>
                  <a:srgbClr val="C00000"/>
                </a:solidFill>
                <a:ea typeface="Times New Roman" panose="02020603050405020304" pitchFamily="18" charset="0"/>
                <a:cs typeface="Calibri" panose="020F0502020204030204" pitchFamily="34" charset="0"/>
              </a:rPr>
              <a:t> (?) </a:t>
            </a:r>
            <a:br>
              <a:rPr lang="nl-NL" altLang="nl-NL" b="1" dirty="0">
                <a:solidFill>
                  <a:srgbClr val="C00000"/>
                </a:solidFill>
                <a:ea typeface="Times New Roman" panose="02020603050405020304" pitchFamily="18" charset="0"/>
                <a:cs typeface="Calibri" panose="020F0502020204030204" pitchFamily="34" charset="0"/>
              </a:rPr>
            </a:br>
            <a:br>
              <a:rPr lang="nl-NL" altLang="nl-NL" dirty="0">
                <a:ea typeface="Times New Roman" panose="02020603050405020304" pitchFamily="18" charset="0"/>
                <a:cs typeface="Calibri" panose="020F0502020204030204" pitchFamily="34" charset="0"/>
              </a:rPr>
            </a:br>
            <a:r>
              <a:rPr lang="nl-NL" altLang="nl-NL" dirty="0">
                <a:ea typeface="Times New Roman" panose="02020603050405020304" pitchFamily="18" charset="0"/>
                <a:cs typeface="Calibri" panose="020F0502020204030204" pitchFamily="34" charset="0"/>
              </a:rPr>
              <a:t>   </a:t>
            </a: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68E3030E-699F-21A8-6FD5-452FF8A3AFE8}"/>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344220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Tweede</a:t>
            </a:r>
            <a:r>
              <a:rPr lang="en-US" sz="3600" b="1" dirty="0">
                <a:solidFill>
                  <a:srgbClr val="C00000"/>
                </a:solidFill>
              </a:rPr>
              <a:t> Nota van </a:t>
            </a:r>
            <a:r>
              <a:rPr lang="en-US" sz="3600" b="1" dirty="0" err="1">
                <a:solidFill>
                  <a:srgbClr val="C00000"/>
                </a:solidFill>
              </a:rPr>
              <a:t>Wijzing</a:t>
            </a:r>
            <a:r>
              <a:rPr lang="en-US" sz="3600" b="1" dirty="0">
                <a:solidFill>
                  <a:srgbClr val="C00000"/>
                </a:solidFill>
              </a:rPr>
              <a:t>: </a:t>
            </a:r>
            <a:r>
              <a:rPr lang="en-US" sz="3600" b="1" dirty="0" err="1">
                <a:solidFill>
                  <a:srgbClr val="C00000"/>
                </a:solidFill>
              </a:rPr>
              <a:t>nieuw</a:t>
            </a:r>
            <a:r>
              <a:rPr lang="en-US" sz="3600" b="1" dirty="0">
                <a:solidFill>
                  <a:srgbClr val="C00000"/>
                </a:solidFill>
              </a:rPr>
              <a:t> </a:t>
            </a:r>
            <a:r>
              <a:rPr lang="en-US" sz="3600" b="1" dirty="0" err="1">
                <a:solidFill>
                  <a:srgbClr val="C00000"/>
                </a:solidFill>
              </a:rPr>
              <a:t>fenomeen</a:t>
            </a:r>
            <a:r>
              <a:rPr lang="en-US" sz="3600" b="1" dirty="0">
                <a:solidFill>
                  <a:srgbClr val="C00000"/>
                </a:solidFill>
              </a:rPr>
              <a:t>   </a:t>
            </a:r>
          </a:p>
        </p:txBody>
      </p:sp>
      <p:sp>
        <p:nvSpPr>
          <p:cNvPr id="3" name="Content Placeholder 2"/>
          <p:cNvSpPr>
            <a:spLocks noGrp="1"/>
          </p:cNvSpPr>
          <p:nvPr>
            <p:ph idx="1"/>
          </p:nvPr>
        </p:nvSpPr>
        <p:spPr>
          <a:xfrm>
            <a:off x="838200" y="1477558"/>
            <a:ext cx="9829801" cy="4435879"/>
          </a:xfrm>
        </p:spPr>
        <p:txBody>
          <a:bodyPr>
            <a:normAutofit/>
          </a:bodyPr>
          <a:lstStyle/>
          <a:p>
            <a:pPr marL="0" indent="0">
              <a:buNone/>
            </a:pPr>
            <a:r>
              <a:rPr lang="nl-NL" altLang="nl-NL" sz="2400" b="1" dirty="0">
                <a:ea typeface="Times New Roman" panose="02020603050405020304" pitchFamily="18" charset="0"/>
                <a:cs typeface="Calibri" panose="020F0502020204030204" pitchFamily="34" charset="0"/>
              </a:rPr>
              <a:t>Artikel 9.7 massaal bezwaar plus</a:t>
            </a:r>
            <a:endParaRPr lang="nl-NL" altLang="nl-NL" sz="2400" b="1" dirty="0">
              <a:solidFill>
                <a:srgbClr val="FF0000"/>
              </a:solidFill>
              <a:ea typeface="Times New Roman" panose="02020603050405020304" pitchFamily="18" charset="0"/>
              <a:cs typeface="Calibri" panose="020F0502020204030204" pitchFamily="34" charset="0"/>
            </a:endParaRP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Rechtsvraag (9.6/45aa) nogmaals voorleggen aan Hoge Raad</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Voorkomt opstapeling van verzoeken tot </a:t>
            </a:r>
            <a:r>
              <a:rPr lang="nl-NL" altLang="nl-NL" sz="2400" dirty="0" err="1">
                <a:ea typeface="Times New Roman" panose="02020603050405020304" pitchFamily="18" charset="0"/>
                <a:cs typeface="Calibri" panose="020F0502020204030204" pitchFamily="34" charset="0"/>
              </a:rPr>
              <a:t>avm</a:t>
            </a:r>
            <a:endParaRPr lang="nl-NL" altLang="nl-NL" sz="2400" dirty="0">
              <a:ea typeface="Times New Roman" panose="02020603050405020304" pitchFamily="18" charset="0"/>
              <a:cs typeface="Calibri" panose="020F0502020204030204" pitchFamily="34" charset="0"/>
            </a:endParaRP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Rechtsvraag i.s.m. koepelorganisaties</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Geen verzoek nodig voor niet-bezwaarmakers  2017-2020…</a:t>
            </a:r>
          </a:p>
          <a:p>
            <a:pPr marL="0" indent="0">
              <a:buNone/>
            </a:pPr>
            <a:r>
              <a:rPr lang="nl-NL" altLang="nl-NL" sz="2400" dirty="0">
                <a:solidFill>
                  <a:srgbClr val="C00000"/>
                </a:solidFill>
                <a:ea typeface="Times New Roman" panose="02020603050405020304" pitchFamily="18" charset="0"/>
                <a:cs typeface="Calibri" panose="020F0502020204030204" pitchFamily="34" charset="0"/>
              </a:rPr>
              <a:t>     In feite wordt oude massaal bezwaarregeling hersteld….</a:t>
            </a:r>
          </a:p>
          <a:p>
            <a:pPr marL="0" indent="0">
              <a:buNone/>
            </a:pPr>
            <a:endParaRPr lang="nl-NL" altLang="nl-NL" sz="2400" dirty="0">
              <a:solidFill>
                <a:srgbClr val="C00000"/>
              </a:solidFill>
              <a:ea typeface="Times New Roman" panose="02020603050405020304" pitchFamily="18" charset="0"/>
              <a:cs typeface="Calibri" panose="020F0502020204030204" pitchFamily="34" charset="0"/>
            </a:endParaRPr>
          </a:p>
          <a:p>
            <a:pPr marL="0" indent="0">
              <a:buNone/>
            </a:pPr>
            <a:endParaRPr lang="nl-NL" altLang="nl-NL" sz="2400" dirty="0">
              <a:solidFill>
                <a:srgbClr val="C00000"/>
              </a:solidFill>
              <a:ea typeface="Times New Roman" panose="02020603050405020304" pitchFamily="18" charset="0"/>
              <a:cs typeface="Calibri" panose="020F0502020204030204" pitchFamily="34" charset="0"/>
            </a:endParaRPr>
          </a:p>
          <a:p>
            <a:pPr marL="0" indent="0">
              <a:buNone/>
            </a:pPr>
            <a:endParaRPr lang="nl-NL" altLang="nl-NL" sz="2400" dirty="0">
              <a:solidFill>
                <a:srgbClr val="C00000"/>
              </a:solidFill>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5" name="Picture 4" descr="A person holding a trophy&#10;&#10;Description automatically generated with low confidence">
            <a:extLst>
              <a:ext uri="{FF2B5EF4-FFF2-40B4-BE49-F238E27FC236}">
                <a16:creationId xmlns:a16="http://schemas.microsoft.com/office/drawing/2014/main" id="{306201A3-4215-D5BF-C829-0EBC058BD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066" y="254616"/>
            <a:ext cx="1546579" cy="1546579"/>
          </a:xfrm>
          <a:prstGeom prst="rect">
            <a:avLst/>
          </a:prstGeom>
        </p:spPr>
      </p:pic>
      <p:pic>
        <p:nvPicPr>
          <p:cNvPr id="4" name="Afbeelding 1" descr="vvBw logo web compact.png">
            <a:extLst>
              <a:ext uri="{FF2B5EF4-FFF2-40B4-BE49-F238E27FC236}">
                <a16:creationId xmlns:a16="http://schemas.microsoft.com/office/drawing/2014/main" id="{55825B42-93A9-F810-90B3-8614A16DB0BD}"/>
              </a:ext>
            </a:extLst>
          </p:cNvPr>
          <p:cNvPicPr/>
          <p:nvPr/>
        </p:nvPicPr>
        <p:blipFill>
          <a:blip r:embed="rId4"/>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201033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Conclusie</a:t>
            </a:r>
            <a:endParaRPr lang="en-US" sz="3600" b="1" dirty="0">
              <a:solidFill>
                <a:srgbClr val="C00000"/>
              </a:solidFill>
            </a:endParaRPr>
          </a:p>
        </p:txBody>
      </p:sp>
      <p:sp>
        <p:nvSpPr>
          <p:cNvPr id="3" name="Content Placeholder 2"/>
          <p:cNvSpPr>
            <a:spLocks noGrp="1"/>
          </p:cNvSpPr>
          <p:nvPr>
            <p:ph idx="1"/>
          </p:nvPr>
        </p:nvSpPr>
        <p:spPr>
          <a:xfrm>
            <a:off x="838200" y="1429934"/>
            <a:ext cx="9829801" cy="4483504"/>
          </a:xfrm>
        </p:spPr>
        <p:txBody>
          <a:bodyPr>
            <a:normAutofit/>
          </a:bodyPr>
          <a:lstStyle/>
          <a:p>
            <a:pPr marL="0" indent="0">
              <a:buNone/>
            </a:pPr>
            <a:r>
              <a:rPr lang="nl-NL" altLang="nl-NL" sz="2400" dirty="0">
                <a:ea typeface="Times New Roman" panose="02020603050405020304" pitchFamily="18" charset="0"/>
                <a:cs typeface="Calibri" panose="020F0502020204030204" pitchFamily="34" charset="0"/>
              </a:rPr>
              <a:t>Box 3 is feitelijk dood…</a:t>
            </a:r>
          </a:p>
          <a:p>
            <a:pPr marL="0" indent="0">
              <a:buNone/>
            </a:pPr>
            <a:r>
              <a:rPr lang="nl-NL" altLang="nl-NL" sz="2400" dirty="0">
                <a:ea typeface="Times New Roman" panose="02020603050405020304" pitchFamily="18" charset="0"/>
                <a:cs typeface="Calibri" panose="020F0502020204030204" pitchFamily="34" charset="0"/>
              </a:rPr>
              <a:t>maar het blijft nog lang erg onrustig</a:t>
            </a:r>
          </a:p>
          <a:p>
            <a:pPr marL="0" indent="0">
              <a:buNone/>
            </a:pPr>
            <a:br>
              <a:rPr lang="nl-NL" altLang="nl-NL" dirty="0">
                <a:ea typeface="Times New Roman" panose="02020603050405020304" pitchFamily="18" charset="0"/>
                <a:cs typeface="Calibri" panose="020F0502020204030204" pitchFamily="34" charset="0"/>
              </a:rPr>
            </a:br>
            <a:r>
              <a:rPr lang="nl-NL" altLang="nl-NL" dirty="0">
                <a:ea typeface="Times New Roman" panose="02020603050405020304" pitchFamily="18" charset="0"/>
                <a:cs typeface="Calibri" panose="020F0502020204030204" pitchFamily="34" charset="0"/>
              </a:rPr>
              <a:t>   </a:t>
            </a: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5" name="Picture 4" descr="A picture containing outdoor&#10;&#10;Description automatically generated">
            <a:extLst>
              <a:ext uri="{FF2B5EF4-FFF2-40B4-BE49-F238E27FC236}">
                <a16:creationId xmlns:a16="http://schemas.microsoft.com/office/drawing/2014/main" id="{DDE2BEDC-A949-19E3-DE92-68FC6C5FE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361" y="2609623"/>
            <a:ext cx="6117726" cy="3441221"/>
          </a:xfrm>
          <a:prstGeom prst="rect">
            <a:avLst/>
          </a:prstGeom>
        </p:spPr>
      </p:pic>
    </p:spTree>
    <p:extLst>
      <p:ext uri="{BB962C8B-B14F-4D97-AF65-F5344CB8AC3E}">
        <p14:creationId xmlns:p14="http://schemas.microsoft.com/office/powerpoint/2010/main" val="327412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b="1">
                <a:solidFill>
                  <a:srgbClr val="FFFFFF"/>
                </a:solidFill>
              </a:rPr>
              <a:t>De stelling …. </a:t>
            </a:r>
            <a:br>
              <a:rPr lang="en-US" b="1">
                <a:solidFill>
                  <a:srgbClr val="FFFFFF"/>
                </a:solidFill>
              </a:rPr>
            </a:br>
            <a:r>
              <a:rPr lang="en-US" b="1">
                <a:solidFill>
                  <a:srgbClr val="FFFFFF"/>
                </a:solidFill>
              </a:rPr>
              <a:t>is een quote</a:t>
            </a:r>
          </a:p>
        </p:txBody>
      </p:sp>
      <p:sp>
        <p:nvSpPr>
          <p:cNvPr id="38" name="Arc 3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marL="0" indent="0">
              <a:buNone/>
            </a:pPr>
            <a:r>
              <a:rPr lang="nl-NL" altLang="nl-NL" dirty="0">
                <a:ea typeface="Times New Roman" panose="02020603050405020304" pitchFamily="18" charset="0"/>
                <a:cs typeface="Calibri" panose="020F0502020204030204" pitchFamily="34" charset="0"/>
              </a:rPr>
              <a:t>Een ethisch gedreven belastingadviseur zou </a:t>
            </a:r>
            <a:br>
              <a:rPr lang="nl-NL" altLang="nl-NL" dirty="0">
                <a:ea typeface="Times New Roman" panose="02020603050405020304" pitchFamily="18" charset="0"/>
                <a:cs typeface="Calibri" panose="020F0502020204030204" pitchFamily="34" charset="0"/>
              </a:rPr>
            </a:br>
            <a:r>
              <a:rPr lang="nl-NL" altLang="nl-NL" dirty="0">
                <a:ea typeface="Times New Roman" panose="02020603050405020304" pitchFamily="18" charset="0"/>
                <a:cs typeface="Calibri" panose="020F0502020204030204" pitchFamily="34" charset="0"/>
              </a:rPr>
              <a:t>tegen zijn klanten zeggen: </a:t>
            </a:r>
          </a:p>
          <a:p>
            <a:pPr marL="0" indent="0">
              <a:buNone/>
            </a:pPr>
            <a:r>
              <a:rPr lang="nl-NL" altLang="nl-NL" dirty="0">
                <a:ea typeface="Times New Roman" panose="02020603050405020304" pitchFamily="18" charset="0"/>
                <a:cs typeface="Calibri" panose="020F0502020204030204" pitchFamily="34" charset="0"/>
              </a:rPr>
              <a:t>‘laat dat box 3 bezwaar toch zitten</a:t>
            </a:r>
          </a:p>
          <a:p>
            <a:pPr marL="0" indent="0">
              <a:buNone/>
            </a:pPr>
            <a:r>
              <a:rPr lang="nl-NL" altLang="nl-NL" dirty="0">
                <a:ea typeface="Times New Roman" panose="02020603050405020304" pitchFamily="18" charset="0"/>
                <a:cs typeface="Calibri" panose="020F0502020204030204" pitchFamily="34" charset="0"/>
              </a:rPr>
              <a:t>je bent vermogend genoeg…’ </a:t>
            </a: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3D399742-3BCB-6C19-816D-ACA9229D105B}"/>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36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ruta 33">
            <a:extLst>
              <a:ext uri="{FF2B5EF4-FFF2-40B4-BE49-F238E27FC236}">
                <a16:creationId xmlns:a16="http://schemas.microsoft.com/office/drawing/2014/main" id="{8EE18966-4143-4FD5-8911-B411A9C748D0}"/>
              </a:ext>
            </a:extLst>
          </p:cNvPr>
          <p:cNvSpPr txBox="1"/>
          <p:nvPr/>
        </p:nvSpPr>
        <p:spPr>
          <a:xfrm>
            <a:off x="8693590" y="2632387"/>
            <a:ext cx="394660" cy="569387"/>
          </a:xfrm>
          <a:prstGeom prst="rect">
            <a:avLst/>
          </a:prstGeom>
          <a:noFill/>
        </p:spPr>
        <p:txBody>
          <a:bodyPr wrap="none" rtlCol="0" anchor="ctr" anchorCtr="1">
            <a:spAutoFit/>
          </a:bodyPr>
          <a:lstStyle/>
          <a:p>
            <a:pPr algn="ctr"/>
            <a:r>
              <a:rPr lang="nl-NL" sz="3100">
                <a:solidFill>
                  <a:srgbClr val="FF0000"/>
                </a:solidFill>
              </a:rPr>
              <a:t>o</a:t>
            </a:r>
          </a:p>
        </p:txBody>
      </p:sp>
      <p:sp>
        <p:nvSpPr>
          <p:cNvPr id="2" name="Title 1">
            <a:extLst>
              <a:ext uri="{FF2B5EF4-FFF2-40B4-BE49-F238E27FC236}">
                <a16:creationId xmlns:a16="http://schemas.microsoft.com/office/drawing/2014/main" id="{0B92A6C6-B5F7-84B4-A6BC-1EDC9B1D2FF0}"/>
              </a:ext>
            </a:extLst>
          </p:cNvPr>
          <p:cNvSpPr>
            <a:spLocks noGrp="1"/>
          </p:cNvSpPr>
          <p:nvPr>
            <p:ph type="title"/>
          </p:nvPr>
        </p:nvSpPr>
        <p:spPr>
          <a:xfrm>
            <a:off x="838200" y="195943"/>
            <a:ext cx="10515600" cy="1494745"/>
          </a:xfrm>
        </p:spPr>
        <p:txBody>
          <a:bodyPr>
            <a:normAutofit/>
          </a:bodyPr>
          <a:lstStyle/>
          <a:p>
            <a:r>
              <a:rPr lang="en-US" sz="3600" dirty="0" err="1">
                <a:solidFill>
                  <a:srgbClr val="C00000"/>
                </a:solidFill>
              </a:rPr>
              <a:t>Plaatjes</a:t>
            </a:r>
            <a:r>
              <a:rPr lang="en-US" sz="3600" dirty="0">
                <a:solidFill>
                  <a:srgbClr val="C00000"/>
                </a:solidFill>
              </a:rPr>
              <a:t> </a:t>
            </a:r>
            <a:r>
              <a:rPr lang="en-US" sz="3600" dirty="0" err="1">
                <a:solidFill>
                  <a:srgbClr val="C00000"/>
                </a:solidFill>
              </a:rPr>
              <a:t>voorafgaand</a:t>
            </a:r>
            <a:r>
              <a:rPr lang="en-US" sz="3600" dirty="0">
                <a:solidFill>
                  <a:srgbClr val="C00000"/>
                </a:solidFill>
              </a:rPr>
              <a:t> </a:t>
            </a:r>
            <a:r>
              <a:rPr lang="en-US" sz="3600" dirty="0" err="1">
                <a:solidFill>
                  <a:srgbClr val="C00000"/>
                </a:solidFill>
              </a:rPr>
              <a:t>aan</a:t>
            </a:r>
            <a:r>
              <a:rPr lang="en-US" sz="3600" dirty="0">
                <a:solidFill>
                  <a:srgbClr val="C00000"/>
                </a:solidFill>
              </a:rPr>
              <a:t> </a:t>
            </a:r>
            <a:r>
              <a:rPr lang="en-US" sz="3600" dirty="0" err="1">
                <a:solidFill>
                  <a:srgbClr val="C00000"/>
                </a:solidFill>
              </a:rPr>
              <a:t>praatjes</a:t>
            </a:r>
            <a:r>
              <a:rPr lang="en-US" sz="3600" dirty="0">
                <a:solidFill>
                  <a:srgbClr val="C00000"/>
                </a:solidFill>
              </a:rPr>
              <a:t> </a:t>
            </a:r>
            <a:endParaRPr lang="nl-NL" sz="3600" dirty="0">
              <a:solidFill>
                <a:srgbClr val="C00000"/>
              </a:solidFill>
            </a:endParaRPr>
          </a:p>
        </p:txBody>
      </p:sp>
      <p:sp>
        <p:nvSpPr>
          <p:cNvPr id="3" name="Content Placeholder 2">
            <a:extLst>
              <a:ext uri="{FF2B5EF4-FFF2-40B4-BE49-F238E27FC236}">
                <a16:creationId xmlns:a16="http://schemas.microsoft.com/office/drawing/2014/main" id="{011EC181-B33C-DADC-0762-65BBE10456D5}"/>
              </a:ext>
            </a:extLst>
          </p:cNvPr>
          <p:cNvSpPr>
            <a:spLocks noGrp="1"/>
          </p:cNvSpPr>
          <p:nvPr>
            <p:ph idx="1"/>
          </p:nvPr>
        </p:nvSpPr>
        <p:spPr>
          <a:xfrm>
            <a:off x="864637" y="1960563"/>
            <a:ext cx="10515600" cy="4351338"/>
          </a:xfrm>
        </p:spPr>
        <p:txBody>
          <a:bodyPr/>
          <a:lstStyle/>
          <a:p>
            <a:r>
              <a:rPr lang="nl-NL" b="1" i="0" dirty="0">
                <a:solidFill>
                  <a:srgbClr val="FFFFFF"/>
                </a:solidFill>
                <a:effectLst/>
                <a:latin typeface="RO Sans"/>
              </a:rPr>
              <a:t>Box 3</a:t>
            </a:r>
            <a:endParaRPr lang="nl-NL" dirty="0"/>
          </a:p>
          <a:p>
            <a:r>
              <a:rPr lang="nl-NL" b="0" i="0" dirty="0">
                <a:solidFill>
                  <a:srgbClr val="FFFFFF"/>
                </a:solidFill>
                <a:effectLst/>
                <a:latin typeface="RO Sans"/>
              </a:rPr>
              <a:t>Alles over </a:t>
            </a:r>
            <a:r>
              <a:rPr lang="nl-NL" b="1" i="0" dirty="0">
                <a:solidFill>
                  <a:srgbClr val="FFFFFF"/>
                </a:solidFill>
                <a:effectLst/>
                <a:latin typeface="RO Sans"/>
              </a:rPr>
              <a:t>Box 3Box 3</a:t>
            </a:r>
            <a:endParaRPr lang="nl-NL" dirty="0"/>
          </a:p>
          <a:p>
            <a:r>
              <a:rPr lang="nl-NL" b="0" i="0" dirty="0">
                <a:solidFill>
                  <a:srgbClr val="FFFFFF"/>
                </a:solidFill>
                <a:effectLst/>
                <a:latin typeface="RO Sans"/>
              </a:rPr>
              <a:t>Alles over de vermogensrendementsheffing</a:t>
            </a:r>
            <a:endParaRPr lang="nl-NL" dirty="0"/>
          </a:p>
          <a:p>
            <a:endParaRPr lang="nl-NL" dirty="0"/>
          </a:p>
          <a:p>
            <a:r>
              <a:rPr lang="nl-NL" b="0" i="0" dirty="0">
                <a:solidFill>
                  <a:srgbClr val="FFFFFF"/>
                </a:solidFill>
                <a:effectLst/>
                <a:latin typeface="RO Sans"/>
              </a:rPr>
              <a:t>Alles over de vermogensrendementsheffing</a:t>
            </a:r>
            <a:endParaRPr lang="nl-NL" dirty="0"/>
          </a:p>
          <a:p>
            <a:r>
              <a:rPr lang="nl-NL" b="0" i="0" dirty="0">
                <a:solidFill>
                  <a:srgbClr val="FFFFFF"/>
                </a:solidFill>
                <a:effectLst/>
                <a:latin typeface="RO Sans"/>
              </a:rPr>
              <a:t>de vermogensrendementsheffing</a:t>
            </a:r>
            <a:endParaRPr lang="nl-NL" dirty="0"/>
          </a:p>
          <a:p>
            <a:endParaRPr lang="nl-NL" dirty="0"/>
          </a:p>
        </p:txBody>
      </p:sp>
      <p:sp>
        <p:nvSpPr>
          <p:cNvPr id="7" name="TextBox 6">
            <a:extLst>
              <a:ext uri="{FF2B5EF4-FFF2-40B4-BE49-F238E27FC236}">
                <a16:creationId xmlns:a16="http://schemas.microsoft.com/office/drawing/2014/main" id="{74EFE7B2-411E-CA2B-1286-B2838033747D}"/>
              </a:ext>
            </a:extLst>
          </p:cNvPr>
          <p:cNvSpPr txBox="1"/>
          <p:nvPr/>
        </p:nvSpPr>
        <p:spPr>
          <a:xfrm>
            <a:off x="3048000" y="3064934"/>
            <a:ext cx="6096000" cy="646331"/>
          </a:xfrm>
          <a:prstGeom prst="rect">
            <a:avLst/>
          </a:prstGeom>
          <a:noFill/>
        </p:spPr>
        <p:txBody>
          <a:bodyPr wrap="square">
            <a:spAutoFit/>
          </a:bodyPr>
          <a:lstStyle/>
          <a:p>
            <a:r>
              <a:rPr lang="nl-NL" b="1" i="0" dirty="0">
                <a:solidFill>
                  <a:srgbClr val="FFFFFF"/>
                </a:solidFill>
                <a:effectLst/>
                <a:latin typeface="RO Sans"/>
              </a:rPr>
              <a:t>Box 3</a:t>
            </a:r>
            <a:endParaRPr lang="nl-NL" dirty="0"/>
          </a:p>
          <a:p>
            <a:r>
              <a:rPr lang="nl-NL" b="0" i="0" dirty="0">
                <a:solidFill>
                  <a:srgbClr val="FFFFFF"/>
                </a:solidFill>
                <a:effectLst/>
                <a:latin typeface="RO Sans"/>
              </a:rPr>
              <a:t>Alles over de vermogensrendementsheffing</a:t>
            </a:r>
            <a:endParaRPr lang="nl-NL"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D93A52F-8B57-AF66-7C14-47ECD665F8F0}"/>
                  </a:ext>
                </a:extLst>
              </p14:cNvPr>
              <p14:cNvContentPartPr/>
              <p14:nvPr/>
            </p14:nvContentPartPr>
            <p14:xfrm>
              <a:off x="11030906" y="4045356"/>
              <a:ext cx="322894" cy="7560"/>
            </p14:xfrm>
          </p:contentPart>
        </mc:Choice>
        <mc:Fallback xmlns="">
          <p:pic>
            <p:nvPicPr>
              <p:cNvPr id="4" name="Ink 3">
                <a:extLst>
                  <a:ext uri="{FF2B5EF4-FFF2-40B4-BE49-F238E27FC236}">
                    <a16:creationId xmlns:a16="http://schemas.microsoft.com/office/drawing/2014/main" id="{ED93A52F-8B57-AF66-7C14-47ECD665F8F0}"/>
                  </a:ext>
                </a:extLst>
              </p:cNvPr>
              <p:cNvPicPr/>
              <p:nvPr/>
            </p:nvPicPr>
            <p:blipFill>
              <a:blip r:embed="rId3"/>
              <a:stretch>
                <a:fillRect/>
              </a:stretch>
            </p:blipFill>
            <p:spPr>
              <a:xfrm>
                <a:off x="11021547" y="4035996"/>
                <a:ext cx="341612" cy="26280"/>
              </a:xfrm>
              <a:prstGeom prst="rect">
                <a:avLst/>
              </a:prstGeom>
            </p:spPr>
          </p:pic>
        </mc:Fallback>
      </mc:AlternateContent>
      <p:sp>
        <p:nvSpPr>
          <p:cNvPr id="8" name="TextBox 7">
            <a:extLst>
              <a:ext uri="{FF2B5EF4-FFF2-40B4-BE49-F238E27FC236}">
                <a16:creationId xmlns:a16="http://schemas.microsoft.com/office/drawing/2014/main" id="{F5A063D4-A25C-6388-3382-515F9204E142}"/>
              </a:ext>
            </a:extLst>
          </p:cNvPr>
          <p:cNvSpPr txBox="1"/>
          <p:nvPr/>
        </p:nvSpPr>
        <p:spPr>
          <a:xfrm rot="10800000" flipV="1">
            <a:off x="864636" y="5142509"/>
            <a:ext cx="9632301" cy="470000"/>
          </a:xfrm>
          <a:prstGeom prst="rect">
            <a:avLst/>
          </a:prstGeom>
          <a:noFill/>
        </p:spPr>
        <p:txBody>
          <a:bodyPr wrap="square" rtlCol="0">
            <a:spAutoFit/>
          </a:bodyPr>
          <a:lstStyle/>
          <a:p>
            <a:pPr>
              <a:lnSpc>
                <a:spcPct val="107000"/>
              </a:lnSpc>
              <a:spcBef>
                <a:spcPts val="1800"/>
              </a:spcBef>
              <a:spcAft>
                <a:spcPts val="600"/>
              </a:spcAft>
            </a:pPr>
            <a:r>
              <a:rPr lang="nl-NL" sz="2400" dirty="0">
                <a:effectLst/>
                <a:latin typeface="Calibri" panose="020F0502020204030204" pitchFamily="34" charset="0"/>
                <a:ea typeface="Times New Roman" panose="02020603050405020304" pitchFamily="18" charset="0"/>
                <a:cs typeface="Calibri" panose="020F0502020204030204" pitchFamily="34" charset="0"/>
              </a:rPr>
              <a:t>De tekens achter de beeldtaal</a:t>
            </a:r>
          </a:p>
        </p:txBody>
      </p:sp>
      <p:sp>
        <p:nvSpPr>
          <p:cNvPr id="20" name="textruta 19">
            <a:extLst>
              <a:ext uri="{FF2B5EF4-FFF2-40B4-BE49-F238E27FC236}">
                <a16:creationId xmlns:a16="http://schemas.microsoft.com/office/drawing/2014/main" id="{F7EA5CE7-6035-4E40-9321-356FB623C19A}"/>
              </a:ext>
            </a:extLst>
          </p:cNvPr>
          <p:cNvSpPr txBox="1"/>
          <p:nvPr/>
        </p:nvSpPr>
        <p:spPr>
          <a:xfrm>
            <a:off x="5558265" y="2625307"/>
            <a:ext cx="208711" cy="184666"/>
          </a:xfrm>
          <a:prstGeom prst="rect">
            <a:avLst/>
          </a:prstGeom>
          <a:noFill/>
        </p:spPr>
        <p:txBody>
          <a:bodyPr wrap="none" rtlCol="0" anchor="ctr" anchorCtr="1">
            <a:spAutoFit/>
          </a:bodyPr>
          <a:lstStyle/>
          <a:p>
            <a:pPr algn="ctr"/>
            <a:r>
              <a:rPr lang="nl-NL" sz="600">
                <a:solidFill>
                  <a:srgbClr val="FF0000"/>
                </a:solidFill>
              </a:rPr>
              <a:t>-</a:t>
            </a:r>
          </a:p>
        </p:txBody>
      </p:sp>
      <p:pic>
        <p:nvPicPr>
          <p:cNvPr id="6" name="Picture 5" descr="A group of people riding bikes on a dirt path in a field&#10;&#10;Description automatically generated with low confidence">
            <a:extLst>
              <a:ext uri="{FF2B5EF4-FFF2-40B4-BE49-F238E27FC236}">
                <a16:creationId xmlns:a16="http://schemas.microsoft.com/office/drawing/2014/main" id="{08623D5B-E699-B418-F4D6-D889A803513D}"/>
              </a:ext>
            </a:extLst>
          </p:cNvPr>
          <p:cNvPicPr>
            <a:picLocks noChangeAspect="1"/>
          </p:cNvPicPr>
          <p:nvPr/>
        </p:nvPicPr>
        <p:blipFill>
          <a:blip r:embed="rId4"/>
          <a:stretch>
            <a:fillRect/>
          </a:stretch>
        </p:blipFill>
        <p:spPr>
          <a:xfrm>
            <a:off x="954625" y="1436481"/>
            <a:ext cx="9518088" cy="3648276"/>
          </a:xfrm>
          <a:prstGeom prst="rect">
            <a:avLst/>
          </a:prstGeom>
        </p:spPr>
      </p:pic>
      <p:cxnSp>
        <p:nvCxnSpPr>
          <p:cNvPr id="10" name="Straight Arrow Connector 9">
            <a:extLst>
              <a:ext uri="{FF2B5EF4-FFF2-40B4-BE49-F238E27FC236}">
                <a16:creationId xmlns:a16="http://schemas.microsoft.com/office/drawing/2014/main" id="{D3AA1E57-18CC-4F98-2DED-C973CFBD0E12}"/>
              </a:ext>
            </a:extLst>
          </p:cNvPr>
          <p:cNvCxnSpPr/>
          <p:nvPr/>
        </p:nvCxnSpPr>
        <p:spPr>
          <a:xfrm flipH="1" flipV="1">
            <a:off x="9233747" y="2978354"/>
            <a:ext cx="1679510" cy="9012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3686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Kerst</a:t>
            </a:r>
            <a:r>
              <a:rPr lang="en-US" sz="3600" b="1" dirty="0">
                <a:solidFill>
                  <a:srgbClr val="C00000"/>
                </a:solidFill>
              </a:rPr>
              <a:t>(</a:t>
            </a:r>
            <a:r>
              <a:rPr lang="en-US" sz="3600" b="1" dirty="0" err="1">
                <a:solidFill>
                  <a:srgbClr val="C00000"/>
                </a:solidFill>
              </a:rPr>
              <a:t>avond</a:t>
            </a:r>
            <a:r>
              <a:rPr lang="en-US" sz="3600" b="1" dirty="0">
                <a:solidFill>
                  <a:srgbClr val="C00000"/>
                </a:solidFill>
              </a:rPr>
              <a:t>) arrest BNB 2022/27   </a:t>
            </a:r>
          </a:p>
        </p:txBody>
      </p:sp>
      <p:sp>
        <p:nvSpPr>
          <p:cNvPr id="3" name="Content Placeholder 2"/>
          <p:cNvSpPr>
            <a:spLocks noGrp="1"/>
          </p:cNvSpPr>
          <p:nvPr>
            <p:ph idx="1"/>
          </p:nvPr>
        </p:nvSpPr>
        <p:spPr>
          <a:xfrm>
            <a:off x="923732" y="1558212"/>
            <a:ext cx="10430068" cy="4618751"/>
          </a:xfrm>
        </p:spPr>
        <p:txBody>
          <a:bodyPr>
            <a:normAutofit/>
          </a:bodyPr>
          <a:lstStyle/>
          <a:p>
            <a:pPr marL="32146" indent="0">
              <a:buNone/>
            </a:pPr>
            <a:r>
              <a:rPr lang="nl-NL" sz="2400" b="1" dirty="0"/>
              <a:t>Veel raadseltaal, maar in ieder geval:</a:t>
            </a:r>
          </a:p>
          <a:p>
            <a:pPr marL="375046" indent="-342900">
              <a:buFont typeface="Courier New" panose="02070309020205020404" pitchFamily="49" charset="0"/>
              <a:buChar char="o"/>
            </a:pPr>
            <a:r>
              <a:rPr lang="nl-NL" sz="2400" dirty="0">
                <a:ea typeface="Times New Roman" panose="02020603050405020304" pitchFamily="18" charset="0"/>
                <a:cs typeface="Calibri" panose="020F0502020204030204" pitchFamily="34" charset="0"/>
              </a:rPr>
              <a:t>“</a:t>
            </a:r>
            <a:r>
              <a:rPr lang="nl-NL" sz="2400" dirty="0">
                <a:solidFill>
                  <a:srgbClr val="C00000"/>
                </a:solidFill>
                <a:ea typeface="Times New Roman" panose="02020603050405020304" pitchFamily="18" charset="0"/>
                <a:cs typeface="Calibri" panose="020F0502020204030204" pitchFamily="34" charset="0"/>
              </a:rPr>
              <a:t>Voor degene </a:t>
            </a:r>
            <a:r>
              <a:rPr lang="nl-NL" sz="2400" dirty="0">
                <a:ea typeface="Times New Roman" panose="02020603050405020304" pitchFamily="18" charset="0"/>
                <a:cs typeface="Calibri" panose="020F0502020204030204" pitchFamily="34" charset="0"/>
              </a:rPr>
              <a:t>die (…) door dit forfaitaire stelsel wordt geconfronteerd met een heffing naar een voordeel uit sparen en beleggen dat hoger is dan het werkelijk behaalde rendement leidt dit tot een schending van zijn door artikel 1 EP, in samenhang met artikel 14 EVRM, gewaarborgde rechten.”  </a:t>
            </a:r>
            <a:br>
              <a:rPr lang="nl-NL" sz="2400" dirty="0">
                <a:ea typeface="Times New Roman" panose="02020603050405020304" pitchFamily="18" charset="0"/>
                <a:cs typeface="Calibri" panose="020F0502020204030204" pitchFamily="34" charset="0"/>
              </a:rPr>
            </a:br>
            <a:r>
              <a:rPr lang="nl-NL" sz="2400" dirty="0">
                <a:solidFill>
                  <a:srgbClr val="C00000"/>
                </a:solidFill>
                <a:ea typeface="Calibri" panose="020F0502020204030204" pitchFamily="34" charset="0"/>
                <a:cs typeface="Calibri" panose="020F0502020204030204" pitchFamily="34" charset="0"/>
              </a:rPr>
              <a:t>Kerstarrest, </a:t>
            </a:r>
            <a:r>
              <a:rPr lang="nl-NL" sz="2400" dirty="0" err="1">
                <a:solidFill>
                  <a:srgbClr val="C00000"/>
                </a:solidFill>
                <a:ea typeface="Calibri" panose="020F0502020204030204" pitchFamily="34" charset="0"/>
                <a:cs typeface="Calibri" panose="020F0502020204030204" pitchFamily="34" charset="0"/>
              </a:rPr>
              <a:t>r.o.</a:t>
            </a:r>
            <a:r>
              <a:rPr lang="nl-NL" sz="2400" dirty="0">
                <a:solidFill>
                  <a:srgbClr val="C00000"/>
                </a:solidFill>
                <a:ea typeface="Calibri" panose="020F0502020204030204" pitchFamily="34" charset="0"/>
                <a:cs typeface="Calibri" panose="020F0502020204030204" pitchFamily="34" charset="0"/>
              </a:rPr>
              <a:t> 3.6.1</a:t>
            </a:r>
            <a:r>
              <a:rPr lang="nl-NL" sz="2400" dirty="0">
                <a:solidFill>
                  <a:srgbClr val="FF0000"/>
                </a:solidFill>
                <a:ea typeface="Calibri" panose="020F0502020204030204" pitchFamily="34" charset="0"/>
                <a:cs typeface="Calibri" panose="020F0502020204030204" pitchFamily="34" charset="0"/>
              </a:rPr>
              <a:t>.</a:t>
            </a:r>
          </a:p>
          <a:p>
            <a:pPr marL="32146" indent="0">
              <a:buNone/>
            </a:pPr>
            <a:r>
              <a:rPr lang="nl-NL" sz="2400" b="1" dirty="0">
                <a:ea typeface="Calibri" panose="020F0502020204030204" pitchFamily="34" charset="0"/>
                <a:cs typeface="Calibri" panose="020F0502020204030204" pitchFamily="34" charset="0"/>
              </a:rPr>
              <a:t>Gevolgen arrest</a:t>
            </a:r>
          </a:p>
          <a:p>
            <a:pPr marL="142875" indent="-342900">
              <a:buFont typeface="Courier New" panose="02070309020205020404" pitchFamily="49" charset="0"/>
              <a:buChar char="o"/>
            </a:pPr>
            <a:r>
              <a:rPr lang="nl-NL" sz="2400" dirty="0">
                <a:ea typeface="Calibri" panose="020F0502020204030204" pitchFamily="34" charset="0"/>
                <a:cs typeface="Calibri" panose="020F0502020204030204" pitchFamily="34" charset="0"/>
              </a:rPr>
              <a:t>Vergt rechtsherstel – voor wie?</a:t>
            </a:r>
          </a:p>
          <a:p>
            <a:pPr marL="142875" indent="-342900">
              <a:buFont typeface="Courier New" panose="02070309020205020404" pitchFamily="49" charset="0"/>
              <a:buChar char="o"/>
            </a:pPr>
            <a:r>
              <a:rPr lang="nl-NL" sz="2400" dirty="0">
                <a:ea typeface="Calibri" panose="020F0502020204030204" pitchFamily="34" charset="0"/>
                <a:cs typeface="Calibri" panose="020F0502020204030204" pitchFamily="34" charset="0"/>
              </a:rPr>
              <a:t>Vergt herziening lopende rechtsregels – hoe?</a:t>
            </a:r>
          </a:p>
          <a:p>
            <a:pPr marL="142875" indent="-342900">
              <a:buFont typeface="Courier New" panose="02070309020205020404" pitchFamily="49" charset="0"/>
              <a:buChar char="o"/>
            </a:pPr>
            <a:r>
              <a:rPr lang="nl-NL" sz="2400" dirty="0">
                <a:ea typeface="Calibri" panose="020F0502020204030204" pitchFamily="34" charset="0"/>
                <a:cs typeface="Calibri" panose="020F0502020204030204" pitchFamily="34" charset="0"/>
              </a:rPr>
              <a:t>Regels voor toekomst – welke?</a:t>
            </a:r>
          </a:p>
          <a:p>
            <a:pPr marL="375046" indent="-342900"/>
            <a:endParaRPr lang="nl-NL" sz="2400" dirty="0">
              <a:latin typeface="Calibri" panose="020F0502020204030204" pitchFamily="34" charset="0"/>
              <a:ea typeface="Calibri" panose="020F0502020204030204" pitchFamily="34" charset="0"/>
              <a:cs typeface="Arial" panose="020B0604020202020204" pitchFamily="34" charset="0"/>
            </a:endParaRPr>
          </a:p>
          <a:p>
            <a:endParaRPr lang="nl-NL" altLang="nl-NL" sz="2400" dirty="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045596B7-C4C4-FD38-0C1A-FF09CF11BD0E}"/>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136954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De triniteit in de tijd   </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Content Placeholder 2"/>
          <p:cNvSpPr>
            <a:spLocks noGrp="1"/>
          </p:cNvSpPr>
          <p:nvPr>
            <p:ph idx="1"/>
          </p:nvPr>
        </p:nvSpPr>
        <p:spPr>
          <a:xfrm>
            <a:off x="4447308" y="850446"/>
            <a:ext cx="6906491" cy="5326517"/>
          </a:xfrm>
        </p:spPr>
        <p:txBody>
          <a:bodyPr anchor="ctr">
            <a:normAutofit/>
          </a:bodyPr>
          <a:lstStyle/>
          <a:p>
            <a:pPr marL="0" indent="0">
              <a:buNone/>
            </a:pPr>
            <a:r>
              <a:rPr lang="nl-NL" altLang="nl-NL" sz="2400" b="1" dirty="0">
                <a:ea typeface="Times New Roman" panose="02020603050405020304" pitchFamily="18" charset="0"/>
                <a:cs typeface="Calibri" panose="020F0502020204030204" pitchFamily="34" charset="0"/>
              </a:rPr>
              <a:t>Verleden 2017 t/m 2022</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Besluit rechtsherstel box 3 (28 juni 2022, uitgevoerd)</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Wet rechtsherstel box 3 (BP 2023, 36203)</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Besluit niet bezwaarmakers box 3 (arrest HR 20 mei 2022)</a:t>
            </a:r>
          </a:p>
          <a:p>
            <a:pPr marL="32146" indent="0">
              <a:buNone/>
            </a:pPr>
            <a:r>
              <a:rPr lang="nl-NL" altLang="nl-NL" sz="2400" b="1" dirty="0">
                <a:ea typeface="Times New Roman" panose="02020603050405020304" pitchFamily="18" charset="0"/>
                <a:cs typeface="Calibri" panose="020F0502020204030204" pitchFamily="34" charset="0"/>
              </a:rPr>
              <a:t>Heden 2023 t/m 2025</a:t>
            </a:r>
          </a:p>
          <a:p>
            <a:pPr marL="832246" lvl="1" indent="-342900">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Overbruggingswet box 3 (BP 2023, 36204)</a:t>
            </a:r>
          </a:p>
          <a:p>
            <a:pPr marL="832246" lvl="1" indent="-342900">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Incl. ‘ massaal bezwaar plus’ </a:t>
            </a:r>
          </a:p>
          <a:p>
            <a:pPr marL="32146" indent="0">
              <a:buNone/>
            </a:pPr>
            <a:r>
              <a:rPr lang="nl-NL" altLang="nl-NL" sz="2400" b="1" dirty="0">
                <a:ea typeface="Times New Roman" panose="02020603050405020304" pitchFamily="18" charset="0"/>
                <a:cs typeface="Calibri" panose="020F0502020204030204" pitchFamily="34" charset="0"/>
              </a:rPr>
              <a:t>Toekomst 2026 e.v</a:t>
            </a:r>
            <a:r>
              <a:rPr lang="nl-NL" altLang="nl-NL" sz="2400" dirty="0">
                <a:ea typeface="Times New Roman" panose="02020603050405020304" pitchFamily="18" charset="0"/>
                <a:cs typeface="Calibri" panose="020F0502020204030204" pitchFamily="34" charset="0"/>
              </a:rPr>
              <a:t>.</a:t>
            </a:r>
          </a:p>
          <a:p>
            <a:pPr marL="832246" lvl="1" indent="-342900">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Box 3 op basis van werkelijk rendement</a:t>
            </a:r>
          </a:p>
          <a:p>
            <a:pPr marL="0" indent="0">
              <a:buNone/>
            </a:pPr>
            <a:endParaRPr lang="nl-NL" altLang="nl-NL" dirty="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BAF89D13-DA3E-9F8B-01D5-0F9B61942A98}"/>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21287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Uitgangspunt</a:t>
            </a:r>
            <a:r>
              <a:rPr lang="en-US" sz="3600" b="1" dirty="0">
                <a:solidFill>
                  <a:srgbClr val="C00000"/>
                </a:solidFill>
              </a:rPr>
              <a:t> </a:t>
            </a:r>
            <a:r>
              <a:rPr lang="en-US" sz="3600" b="1" dirty="0" err="1">
                <a:solidFill>
                  <a:srgbClr val="C00000"/>
                </a:solidFill>
              </a:rPr>
              <a:t>verleden</a:t>
            </a:r>
            <a:r>
              <a:rPr lang="en-US" sz="3600" b="1" dirty="0">
                <a:solidFill>
                  <a:srgbClr val="C00000"/>
                </a:solidFill>
              </a:rPr>
              <a:t> en </a:t>
            </a:r>
            <a:r>
              <a:rPr lang="en-US" sz="3600" b="1" dirty="0" err="1">
                <a:solidFill>
                  <a:srgbClr val="C00000"/>
                </a:solidFill>
              </a:rPr>
              <a:t>heden</a:t>
            </a:r>
            <a:r>
              <a:rPr lang="en-US" sz="3600" b="1" dirty="0">
                <a:solidFill>
                  <a:srgbClr val="C00000"/>
                </a:solidFill>
              </a:rPr>
              <a:t>   </a:t>
            </a:r>
          </a:p>
        </p:txBody>
      </p:sp>
      <p:sp>
        <p:nvSpPr>
          <p:cNvPr id="3" name="Content Placeholder 2"/>
          <p:cNvSpPr>
            <a:spLocks noGrp="1"/>
          </p:cNvSpPr>
          <p:nvPr>
            <p:ph idx="1"/>
          </p:nvPr>
        </p:nvSpPr>
        <p:spPr>
          <a:xfrm>
            <a:off x="951722" y="1609566"/>
            <a:ext cx="9716279" cy="4303872"/>
          </a:xfrm>
        </p:spPr>
        <p:txBody>
          <a:bodyPr>
            <a:normAutofit/>
          </a:bodyPr>
          <a:lstStyle/>
          <a:p>
            <a:pPr marL="0" indent="0">
              <a:buNone/>
            </a:pPr>
            <a:r>
              <a:rPr lang="nl-NL" altLang="nl-NL" sz="2400" b="1" dirty="0">
                <a:ea typeface="Times New Roman" panose="02020603050405020304" pitchFamily="18" charset="0"/>
                <a:cs typeface="Calibri" panose="020F0502020204030204" pitchFamily="34" charset="0"/>
              </a:rPr>
              <a:t>Kabinet wil</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“Uitvoerbare oplossing die goed is uit te leggen en maatschappelijk </a:t>
            </a:r>
            <a:br>
              <a:rPr lang="nl-NL" altLang="nl-NL" sz="2400" dirty="0">
                <a:ea typeface="Times New Roman" panose="02020603050405020304" pitchFamily="18" charset="0"/>
                <a:cs typeface="Calibri" panose="020F0502020204030204" pitchFamily="34" charset="0"/>
              </a:rPr>
            </a:br>
            <a:r>
              <a:rPr lang="nl-NL" altLang="nl-NL" sz="2400" dirty="0">
                <a:ea typeface="Times New Roman" panose="02020603050405020304" pitchFamily="18" charset="0"/>
                <a:cs typeface="Calibri" panose="020F0502020204030204" pitchFamily="34" charset="0"/>
              </a:rPr>
              <a:t>  </a:t>
            </a:r>
            <a:r>
              <a:rPr lang="nl-NL" altLang="nl-NL" sz="2400" dirty="0">
                <a:solidFill>
                  <a:srgbClr val="C00000"/>
                </a:solidFill>
                <a:ea typeface="Times New Roman" panose="02020603050405020304" pitchFamily="18" charset="0"/>
                <a:cs typeface="Calibri" panose="020F0502020204030204" pitchFamily="34" charset="0"/>
              </a:rPr>
              <a:t>als rechtvaardig</a:t>
            </a:r>
            <a:r>
              <a:rPr lang="nl-NL" altLang="nl-NL" sz="2400" dirty="0">
                <a:ea typeface="Times New Roman" panose="02020603050405020304" pitchFamily="18" charset="0"/>
                <a:cs typeface="Calibri" panose="020F0502020204030204" pitchFamily="34" charset="0"/>
              </a:rPr>
              <a:t> wordt </a:t>
            </a:r>
            <a:r>
              <a:rPr lang="nl-NL" altLang="nl-NL" sz="2400" b="1" dirty="0">
                <a:solidFill>
                  <a:srgbClr val="C00000"/>
                </a:solidFill>
                <a:ea typeface="Times New Roman" panose="02020603050405020304" pitchFamily="18" charset="0"/>
                <a:cs typeface="Calibri" panose="020F0502020204030204" pitchFamily="34" charset="0"/>
              </a:rPr>
              <a:t>gezien</a:t>
            </a:r>
            <a:r>
              <a:rPr lang="nl-NL" altLang="nl-NL" sz="2400" dirty="0">
                <a:ea typeface="Times New Roman" panose="02020603050405020304" pitchFamily="18" charset="0"/>
                <a:cs typeface="Calibri" panose="020F0502020204030204" pitchFamily="34" charset="0"/>
              </a:rPr>
              <a:t>”</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In lijn met Kerstarrest (titels voorstellen)</a:t>
            </a:r>
          </a:p>
          <a:p>
            <a:pPr marL="0" indent="0">
              <a:buNone/>
            </a:pPr>
            <a:r>
              <a:rPr lang="nl-NL" altLang="nl-NL" sz="2400" b="1" dirty="0">
                <a:ea typeface="Times New Roman" panose="02020603050405020304" pitchFamily="18" charset="0"/>
                <a:cs typeface="Calibri" panose="020F0502020204030204" pitchFamily="34" charset="0"/>
              </a:rPr>
              <a:t>Kabinet kiest</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Voor ‘ kleine’ spaarder en negeert belegger </a:t>
            </a:r>
            <a:br>
              <a:rPr lang="nl-NL" altLang="nl-NL" sz="2400" dirty="0">
                <a:ea typeface="Times New Roman" panose="02020603050405020304" pitchFamily="18" charset="0"/>
                <a:cs typeface="Calibri" panose="020F0502020204030204" pitchFamily="34" charset="0"/>
              </a:rPr>
            </a:br>
            <a:r>
              <a:rPr lang="nl-NL" altLang="nl-NL" sz="2400" dirty="0">
                <a:ea typeface="Times New Roman" panose="02020603050405020304" pitchFamily="18" charset="0"/>
                <a:cs typeface="Calibri" panose="020F0502020204030204" pitchFamily="34" charset="0"/>
              </a:rPr>
              <a:t>i.t.t. Kerstarrest</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Voor niet-verlenen rechtsherstel niet bezwaarmaker </a:t>
            </a:r>
            <a:br>
              <a:rPr lang="nl-NL" altLang="nl-NL" sz="2400" dirty="0">
                <a:ea typeface="Times New Roman" panose="02020603050405020304" pitchFamily="18" charset="0"/>
                <a:cs typeface="Calibri" panose="020F0502020204030204" pitchFamily="34" charset="0"/>
              </a:rPr>
            </a:br>
            <a:r>
              <a:rPr lang="nl-NL" altLang="nl-NL" sz="2400" dirty="0">
                <a:ea typeface="Times New Roman" panose="02020603050405020304" pitchFamily="18" charset="0"/>
                <a:cs typeface="Calibri" panose="020F0502020204030204" pitchFamily="34" charset="0"/>
              </a:rPr>
              <a:t>i.t.t. ervaren onrechtvaardigheid (ondanks erkenning) </a:t>
            </a:r>
          </a:p>
          <a:p>
            <a:pPr marL="0" indent="0">
              <a:buNone/>
            </a:pPr>
            <a:r>
              <a:rPr lang="nl-NL" altLang="nl-NL" sz="2400" dirty="0">
                <a:ea typeface="Times New Roman" panose="02020603050405020304" pitchFamily="18" charset="0"/>
                <a:cs typeface="Calibri" panose="020F0502020204030204" pitchFamily="34" charset="0"/>
              </a:rPr>
              <a:t>    </a:t>
            </a:r>
          </a:p>
          <a:p>
            <a:pPr marL="0" indent="0">
              <a:buNone/>
            </a:pPr>
            <a:endParaRPr lang="nl-NL" altLang="nl-NL" sz="2400" dirty="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7D979F3C-5499-0328-BC4F-67CF010B8F46}"/>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289008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Shout out </a:t>
            </a:r>
            <a:r>
              <a:rPr lang="en-US" sz="3600" b="1" dirty="0" err="1">
                <a:solidFill>
                  <a:srgbClr val="C00000"/>
                </a:solidFill>
              </a:rPr>
              <a:t>naar</a:t>
            </a:r>
            <a:r>
              <a:rPr lang="en-US" sz="3600" b="1" dirty="0">
                <a:solidFill>
                  <a:srgbClr val="C00000"/>
                </a:solidFill>
              </a:rPr>
              <a:t> Van </a:t>
            </a:r>
            <a:r>
              <a:rPr lang="en-US" sz="3600" b="1" dirty="0" err="1">
                <a:solidFill>
                  <a:srgbClr val="C00000"/>
                </a:solidFill>
              </a:rPr>
              <a:t>Rij</a:t>
            </a:r>
            <a:r>
              <a:rPr lang="en-US" sz="3600" b="1" dirty="0">
                <a:solidFill>
                  <a:srgbClr val="C00000"/>
                </a:solidFill>
              </a:rPr>
              <a:t>   </a:t>
            </a:r>
          </a:p>
        </p:txBody>
      </p:sp>
      <p:sp>
        <p:nvSpPr>
          <p:cNvPr id="3" name="Content Placeholder 2"/>
          <p:cNvSpPr>
            <a:spLocks noGrp="1"/>
          </p:cNvSpPr>
          <p:nvPr>
            <p:ph idx="1"/>
          </p:nvPr>
        </p:nvSpPr>
        <p:spPr>
          <a:xfrm>
            <a:off x="699796" y="1464905"/>
            <a:ext cx="10654004" cy="4712057"/>
          </a:xfrm>
        </p:spPr>
        <p:txBody>
          <a:bodyPr>
            <a:normAutofit lnSpcReduction="10000"/>
          </a:bodyPr>
          <a:lstStyle/>
          <a:p>
            <a:pPr marL="257175" lvl="1" indent="0">
              <a:buNone/>
            </a:pPr>
            <a:r>
              <a:rPr lang="nl-NL" b="1" dirty="0"/>
              <a:t>In korte tijd enorme sprongen</a:t>
            </a:r>
          </a:p>
          <a:p>
            <a:pPr lvl="1">
              <a:buFont typeface="Courier New" panose="02070309020205020404" pitchFamily="49" charset="0"/>
              <a:buChar char="o"/>
            </a:pPr>
            <a:r>
              <a:rPr lang="nl-NL" dirty="0"/>
              <a:t>ADHD-achtig tempo, startend bij uitspraak massaal bezwaar </a:t>
            </a:r>
          </a:p>
          <a:p>
            <a:pPr lvl="1">
              <a:buFont typeface="Courier New" panose="02070309020205020404" pitchFamily="49" charset="0"/>
              <a:buChar char="o"/>
            </a:pPr>
            <a:r>
              <a:rPr lang="nl-NL" dirty="0" err="1"/>
              <a:t>MvF</a:t>
            </a:r>
            <a:r>
              <a:rPr lang="nl-NL" dirty="0"/>
              <a:t>-machine spuit onophoudelijke stroom besluiten, brieven en voorstellen</a:t>
            </a:r>
          </a:p>
          <a:p>
            <a:pPr lvl="1">
              <a:buFont typeface="Courier New" panose="02070309020205020404" pitchFamily="49" charset="0"/>
              <a:buChar char="o"/>
            </a:pPr>
            <a:r>
              <a:rPr lang="nl-NL" dirty="0"/>
              <a:t>Uitgebreide onderbouwing van m.n. de eigen keuze</a:t>
            </a:r>
          </a:p>
          <a:p>
            <a:pPr lvl="1">
              <a:buFont typeface="Courier New" panose="02070309020205020404" pitchFamily="49" charset="0"/>
              <a:buChar char="o"/>
            </a:pPr>
            <a:r>
              <a:rPr lang="nl-NL" dirty="0"/>
              <a:t>Transparante besluitvorming</a:t>
            </a:r>
          </a:p>
          <a:p>
            <a:pPr lvl="1">
              <a:buFont typeface="Courier New" panose="02070309020205020404" pitchFamily="49" charset="0"/>
              <a:buChar char="o"/>
            </a:pPr>
            <a:r>
              <a:rPr lang="nl-NL" dirty="0"/>
              <a:t>Vraagt zeer regelmatig advies </a:t>
            </a:r>
          </a:p>
          <a:p>
            <a:pPr lvl="1">
              <a:buFont typeface="Courier New" panose="02070309020205020404" pitchFamily="49" charset="0"/>
              <a:buChar char="o"/>
            </a:pPr>
            <a:r>
              <a:rPr lang="nl-NL" dirty="0"/>
              <a:t>Verschijnt met grote regelmaat ‘in den lande’</a:t>
            </a:r>
          </a:p>
          <a:p>
            <a:pPr lvl="1">
              <a:buFont typeface="Courier New" panose="02070309020205020404" pitchFamily="49" charset="0"/>
              <a:buChar char="o"/>
            </a:pPr>
            <a:r>
              <a:rPr lang="nl-NL" dirty="0"/>
              <a:t>Informatievoorziening op website…</a:t>
            </a:r>
          </a:p>
          <a:p>
            <a:pPr marL="257175" lvl="1" indent="0">
              <a:buNone/>
            </a:pPr>
            <a:endParaRPr lang="nl-NL" dirty="0"/>
          </a:p>
          <a:p>
            <a:pPr marL="257175" lvl="1" indent="0">
              <a:buNone/>
            </a:pPr>
            <a:r>
              <a:rPr lang="nl-NL" b="1" dirty="0">
                <a:solidFill>
                  <a:srgbClr val="C00000"/>
                </a:solidFill>
              </a:rPr>
              <a:t>Maar…</a:t>
            </a:r>
          </a:p>
          <a:p>
            <a:pPr marL="257175" lvl="1" indent="0">
              <a:buNone/>
            </a:pPr>
            <a:r>
              <a:rPr lang="nl-NL" dirty="0"/>
              <a:t>zijn de gemaakte keuzes dan juist, verdedigbaar en/of volledig…? </a:t>
            </a:r>
          </a:p>
          <a:p>
            <a:pPr marL="257175" lvl="1" indent="0">
              <a:buNone/>
            </a:pPr>
            <a:endParaRPr lang="nl-NL" dirty="0"/>
          </a:p>
          <a:p>
            <a:pPr marL="257175" lvl="1" indent="0">
              <a:buNone/>
            </a:pPr>
            <a:r>
              <a:rPr lang="nl-NL" dirty="0"/>
              <a:t> </a:t>
            </a:r>
          </a:p>
          <a:p>
            <a:pPr marL="0" indent="0">
              <a:buNone/>
            </a:pPr>
            <a:endParaRPr lang="nl-NL" sz="2400" dirty="0"/>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7" name="Afbeelding 6" descr="Afbeelding met tekst, persoon, binnen&#10;&#10;Automatisch gegenereerde beschrijving">
            <a:extLst>
              <a:ext uri="{FF2B5EF4-FFF2-40B4-BE49-F238E27FC236}">
                <a16:creationId xmlns:a16="http://schemas.microsoft.com/office/drawing/2014/main" id="{6077E408-B182-AC4E-E336-76315C5E8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487" y="262299"/>
            <a:ext cx="2464142" cy="1286772"/>
          </a:xfrm>
          <a:prstGeom prst="rect">
            <a:avLst/>
          </a:prstGeom>
        </p:spPr>
      </p:pic>
      <p:pic>
        <p:nvPicPr>
          <p:cNvPr id="4" name="Afbeelding 1" descr="vvBw logo web compact.png">
            <a:extLst>
              <a:ext uri="{FF2B5EF4-FFF2-40B4-BE49-F238E27FC236}">
                <a16:creationId xmlns:a16="http://schemas.microsoft.com/office/drawing/2014/main" id="{36E6B279-AC08-8C9E-18EF-7B9E21825A6C}"/>
              </a:ext>
            </a:extLst>
          </p:cNvPr>
          <p:cNvPicPr/>
          <p:nvPr/>
        </p:nvPicPr>
        <p:blipFill>
          <a:blip r:embed="rId4"/>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4617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C00000"/>
                </a:solidFill>
              </a:rPr>
              <a:t>Uitgangspunt</a:t>
            </a:r>
            <a:r>
              <a:rPr lang="en-US" sz="3600" b="1" dirty="0">
                <a:solidFill>
                  <a:srgbClr val="C00000"/>
                </a:solidFill>
              </a:rPr>
              <a:t> </a:t>
            </a:r>
            <a:r>
              <a:rPr lang="en-US" sz="3600" b="1" dirty="0" err="1">
                <a:solidFill>
                  <a:srgbClr val="C00000"/>
                </a:solidFill>
              </a:rPr>
              <a:t>verleden</a:t>
            </a:r>
            <a:r>
              <a:rPr lang="en-US" sz="3600" b="1" dirty="0">
                <a:solidFill>
                  <a:srgbClr val="C00000"/>
                </a:solidFill>
              </a:rPr>
              <a:t> en </a:t>
            </a:r>
            <a:r>
              <a:rPr lang="en-US" sz="3600" b="1" dirty="0" err="1">
                <a:solidFill>
                  <a:srgbClr val="C00000"/>
                </a:solidFill>
              </a:rPr>
              <a:t>heden</a:t>
            </a:r>
            <a:r>
              <a:rPr lang="en-US" sz="3600" b="1" dirty="0">
                <a:solidFill>
                  <a:srgbClr val="C00000"/>
                </a:solidFill>
              </a:rPr>
              <a:t>   </a:t>
            </a:r>
          </a:p>
        </p:txBody>
      </p:sp>
      <p:sp>
        <p:nvSpPr>
          <p:cNvPr id="3" name="Content Placeholder 2"/>
          <p:cNvSpPr>
            <a:spLocks noGrp="1"/>
          </p:cNvSpPr>
          <p:nvPr>
            <p:ph idx="1"/>
          </p:nvPr>
        </p:nvSpPr>
        <p:spPr>
          <a:xfrm>
            <a:off x="951722" y="1502228"/>
            <a:ext cx="9716279" cy="4411209"/>
          </a:xfrm>
        </p:spPr>
        <p:txBody>
          <a:bodyPr>
            <a:normAutofit/>
          </a:bodyPr>
          <a:lstStyle/>
          <a:p>
            <a:pPr marL="0" indent="0">
              <a:buNone/>
            </a:pPr>
            <a:r>
              <a:rPr lang="nl-NL" altLang="nl-NL" sz="2400" b="1" dirty="0">
                <a:ea typeface="Times New Roman" panose="02020603050405020304" pitchFamily="18" charset="0"/>
                <a:cs typeface="Calibri" panose="020F0502020204030204" pitchFamily="34" charset="0"/>
              </a:rPr>
              <a:t>Uitvoerbaarheid (….en budget)</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Keuze ‘ forfaitaire spaarvariant’</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Verleden = heden met ‘kleine’ verschillen, </a:t>
            </a:r>
            <a:br>
              <a:rPr lang="nl-NL" altLang="nl-NL" sz="2400" dirty="0">
                <a:ea typeface="Times New Roman" panose="02020603050405020304" pitchFamily="18" charset="0"/>
                <a:cs typeface="Calibri" panose="020F0502020204030204" pitchFamily="34" charset="0"/>
              </a:rPr>
            </a:br>
            <a:r>
              <a:rPr lang="nl-NL" altLang="nl-NL" sz="2400" dirty="0">
                <a:solidFill>
                  <a:srgbClr val="C00000"/>
                </a:solidFill>
                <a:ea typeface="Times New Roman" panose="02020603050405020304" pitchFamily="18" charset="0"/>
                <a:cs typeface="Calibri" panose="020F0502020204030204" pitchFamily="34" charset="0"/>
              </a:rPr>
              <a:t>onder meer</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Het contante geld - illusie </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De groene faciliteit - </a:t>
            </a:r>
            <a:r>
              <a:rPr lang="nl-NL" altLang="nl-NL" dirty="0" err="1">
                <a:ea typeface="Times New Roman" panose="02020603050405020304" pitchFamily="18" charset="0"/>
                <a:cs typeface="Calibri" panose="020F0502020204030204" pitchFamily="34" charset="0"/>
              </a:rPr>
              <a:t>gekneuter</a:t>
            </a:r>
            <a:r>
              <a:rPr lang="nl-NL" altLang="nl-NL" dirty="0">
                <a:ea typeface="Times New Roman" panose="02020603050405020304" pitchFamily="18" charset="0"/>
                <a:cs typeface="Calibri" panose="020F0502020204030204" pitchFamily="34" charset="0"/>
              </a:rPr>
              <a:t> op vierkante </a:t>
            </a:r>
            <a:r>
              <a:rPr lang="nl-NL" altLang="nl-NL" dirty="0" err="1">
                <a:ea typeface="Times New Roman" panose="02020603050405020304" pitchFamily="18" charset="0"/>
                <a:cs typeface="Calibri" panose="020F0502020204030204" pitchFamily="34" charset="0"/>
              </a:rPr>
              <a:t>milimeter</a:t>
            </a:r>
            <a:endParaRPr lang="nl-NL" altLang="nl-NL" dirty="0">
              <a:ea typeface="Times New Roman" panose="02020603050405020304" pitchFamily="18" charset="0"/>
              <a:cs typeface="Calibri" panose="020F0502020204030204" pitchFamily="34" charset="0"/>
            </a:endParaRP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Arbitrageregeling - nieuwe spookbepaling</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Overige praktijkverschillen</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Eisen aan rechtsherstel </a:t>
            </a:r>
            <a:r>
              <a:rPr lang="nl-NL" altLang="nl-NL" sz="2400" dirty="0" err="1">
                <a:ea typeface="Times New Roman" panose="02020603050405020304" pitchFamily="18" charset="0"/>
                <a:cs typeface="Calibri" panose="020F0502020204030204" pitchFamily="34" charset="0"/>
              </a:rPr>
              <a:t>vs</a:t>
            </a:r>
            <a:r>
              <a:rPr lang="nl-NL" altLang="nl-NL" sz="2400" dirty="0">
                <a:ea typeface="Times New Roman" panose="02020603050405020304" pitchFamily="18" charset="0"/>
                <a:cs typeface="Calibri" panose="020F0502020204030204" pitchFamily="34" charset="0"/>
              </a:rPr>
              <a:t> (</a:t>
            </a:r>
            <a:r>
              <a:rPr lang="nl-NL" altLang="nl-NL" sz="2400" dirty="0" err="1">
                <a:ea typeface="Times New Roman" panose="02020603050405020304" pitchFamily="18" charset="0"/>
                <a:cs typeface="Calibri" panose="020F0502020204030204" pitchFamily="34" charset="0"/>
              </a:rPr>
              <a:t>kwaliteits</a:t>
            </a:r>
            <a:r>
              <a:rPr lang="nl-NL" altLang="nl-NL" sz="2400" dirty="0">
                <a:ea typeface="Times New Roman" panose="02020603050405020304" pitchFamily="18" charset="0"/>
                <a:cs typeface="Calibri" panose="020F0502020204030204" pitchFamily="34" charset="0"/>
              </a:rPr>
              <a:t>)eisen wetgeving</a:t>
            </a:r>
          </a:p>
          <a:p>
            <a:pPr marL="914400" lvl="2" indent="0">
              <a:buNone/>
            </a:pPr>
            <a:endParaRPr lang="nl-NL" altLang="nl-NL" sz="2400" dirty="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7D979F3C-5499-0328-BC4F-67CF010B8F46}"/>
              </a:ext>
            </a:extLst>
          </p:cNvPr>
          <p:cNvPicPr/>
          <p:nvPr/>
        </p:nvPicPr>
        <p:blipFill>
          <a:blip r:embed="rId3"/>
          <a:stretch>
            <a:fillRect/>
          </a:stretch>
        </p:blipFill>
        <p:spPr>
          <a:xfrm>
            <a:off x="9971809" y="5682961"/>
            <a:ext cx="1686791" cy="936047"/>
          </a:xfrm>
          <a:prstGeom prst="rect">
            <a:avLst/>
          </a:prstGeom>
        </p:spPr>
      </p:pic>
    </p:spTree>
    <p:extLst>
      <p:ext uri="{BB962C8B-B14F-4D97-AF65-F5344CB8AC3E}">
        <p14:creationId xmlns:p14="http://schemas.microsoft.com/office/powerpoint/2010/main" val="63232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De </a:t>
            </a:r>
            <a:r>
              <a:rPr lang="en-US" sz="3600" b="1" dirty="0" err="1">
                <a:solidFill>
                  <a:srgbClr val="C00000"/>
                </a:solidFill>
              </a:rPr>
              <a:t>keuze</a:t>
            </a:r>
            <a:r>
              <a:rPr lang="en-US" sz="3600" b="1" dirty="0">
                <a:solidFill>
                  <a:srgbClr val="C00000"/>
                </a:solidFill>
              </a:rPr>
              <a:t>: </a:t>
            </a:r>
            <a:r>
              <a:rPr lang="en-US" sz="3600" b="1" dirty="0" err="1">
                <a:solidFill>
                  <a:srgbClr val="C00000"/>
                </a:solidFill>
              </a:rPr>
              <a:t>gestapelde</a:t>
            </a:r>
            <a:r>
              <a:rPr lang="en-US" sz="3600" b="1" dirty="0">
                <a:solidFill>
                  <a:srgbClr val="C00000"/>
                </a:solidFill>
              </a:rPr>
              <a:t> </a:t>
            </a:r>
            <a:r>
              <a:rPr lang="en-US" sz="3600" b="1" dirty="0" err="1">
                <a:solidFill>
                  <a:srgbClr val="C00000"/>
                </a:solidFill>
              </a:rPr>
              <a:t>forfaits</a:t>
            </a:r>
            <a:r>
              <a:rPr lang="en-US" sz="3600" b="1" dirty="0">
                <a:solidFill>
                  <a:srgbClr val="C00000"/>
                </a:solidFill>
              </a:rPr>
              <a:t> in </a:t>
            </a:r>
            <a:r>
              <a:rPr lang="en-US" sz="3600" b="1" dirty="0" err="1">
                <a:solidFill>
                  <a:srgbClr val="C00000"/>
                </a:solidFill>
              </a:rPr>
              <a:t>een</a:t>
            </a:r>
            <a:r>
              <a:rPr lang="en-US" sz="3600" b="1" dirty="0">
                <a:solidFill>
                  <a:srgbClr val="C00000"/>
                </a:solidFill>
              </a:rPr>
              <a:t> </a:t>
            </a:r>
            <a:r>
              <a:rPr lang="en-US" sz="3600" b="1" dirty="0" err="1">
                <a:solidFill>
                  <a:srgbClr val="C00000"/>
                </a:solidFill>
              </a:rPr>
              <a:t>doosje</a:t>
            </a:r>
            <a:r>
              <a:rPr lang="en-US" sz="3600" b="1" dirty="0">
                <a:solidFill>
                  <a:srgbClr val="C00000"/>
                </a:solidFill>
              </a:rPr>
              <a:t>   </a:t>
            </a:r>
          </a:p>
        </p:txBody>
      </p:sp>
      <p:sp>
        <p:nvSpPr>
          <p:cNvPr id="3" name="Content Placeholder 2"/>
          <p:cNvSpPr>
            <a:spLocks noGrp="1"/>
          </p:cNvSpPr>
          <p:nvPr>
            <p:ph idx="1"/>
          </p:nvPr>
        </p:nvSpPr>
        <p:spPr>
          <a:xfrm>
            <a:off x="948267" y="1520890"/>
            <a:ext cx="9719734" cy="4392548"/>
          </a:xfrm>
        </p:spPr>
        <p:txBody>
          <a:bodyPr>
            <a:noAutofit/>
          </a:bodyPr>
          <a:lstStyle/>
          <a:p>
            <a:pPr marL="0" indent="0">
              <a:buNone/>
            </a:pPr>
            <a:r>
              <a:rPr lang="nl-NL" altLang="nl-NL" sz="2400" b="1" dirty="0">
                <a:ea typeface="Times New Roman" panose="02020603050405020304" pitchFamily="18" charset="0"/>
                <a:cs typeface="Calibri" panose="020F0502020204030204" pitchFamily="34" charset="0"/>
              </a:rPr>
              <a:t>Forfaitair rendement jaarlijks herzien</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a:t>
            </a:r>
            <a:r>
              <a:rPr lang="nl-NL" altLang="nl-NL" sz="2400" b="1" dirty="0">
                <a:ea typeface="Times New Roman" panose="02020603050405020304" pitchFamily="18" charset="0"/>
                <a:cs typeface="Calibri" panose="020F0502020204030204" pitchFamily="34" charset="0"/>
              </a:rPr>
              <a:t>Banktegoeden</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Basis depositorente </a:t>
            </a:r>
            <a:r>
              <a:rPr lang="nl-NL" altLang="nl-NL" dirty="0">
                <a:solidFill>
                  <a:srgbClr val="C00000"/>
                </a:solidFill>
                <a:ea typeface="Times New Roman" panose="02020603050405020304" pitchFamily="18" charset="0"/>
                <a:cs typeface="Calibri" panose="020F0502020204030204" pitchFamily="34" charset="0"/>
              </a:rPr>
              <a:t>(ondanks) </a:t>
            </a:r>
          </a:p>
          <a:p>
            <a:pPr lvl="1">
              <a:buFont typeface="Courier New" panose="02070309020205020404" pitchFamily="49" charset="0"/>
              <a:buChar char="o"/>
            </a:pPr>
            <a:r>
              <a:rPr lang="nl-NL" altLang="nl-NL" dirty="0">
                <a:solidFill>
                  <a:srgbClr val="C00000"/>
                </a:solidFill>
                <a:ea typeface="Times New Roman" panose="02020603050405020304" pitchFamily="18" charset="0"/>
                <a:cs typeface="Calibri" panose="020F0502020204030204" pitchFamily="34" charset="0"/>
              </a:rPr>
              <a:t> Vaststelling achteraf</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a:t>
            </a:r>
            <a:r>
              <a:rPr lang="nl-NL" altLang="nl-NL" sz="2400" b="1" dirty="0">
                <a:ea typeface="Times New Roman" panose="02020603050405020304" pitchFamily="18" charset="0"/>
                <a:cs typeface="Calibri" panose="020F0502020204030204" pitchFamily="34" charset="0"/>
              </a:rPr>
              <a:t>Overige bezittingen</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Kleurrijke bevolkingsgroep</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Maar… verondersteld rendement </a:t>
            </a:r>
            <a:r>
              <a:rPr lang="nl-NL" altLang="nl-NL" dirty="0" err="1">
                <a:ea typeface="Times New Roman" panose="02020603050405020304" pitchFamily="18" charset="0"/>
                <a:cs typeface="Calibri" panose="020F0502020204030204" pitchFamily="34" charset="0"/>
              </a:rPr>
              <a:t>obv</a:t>
            </a:r>
            <a:r>
              <a:rPr lang="nl-NL" altLang="nl-NL" dirty="0">
                <a:ea typeface="Times New Roman" panose="02020603050405020304" pitchFamily="18" charset="0"/>
                <a:cs typeface="Calibri" panose="020F0502020204030204" pitchFamily="34" charset="0"/>
              </a:rPr>
              <a:t> 3 soorten (art. 10.6ter)</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Impliciete fictie – net als box 3/2017</a:t>
            </a:r>
          </a:p>
          <a:p>
            <a:pPr>
              <a:buFont typeface="Courier New" panose="02070309020205020404" pitchFamily="49" charset="0"/>
              <a:buChar char="o"/>
            </a:pPr>
            <a:r>
              <a:rPr lang="nl-NL" altLang="nl-NL" sz="2400" dirty="0">
                <a:ea typeface="Times New Roman" panose="02020603050405020304" pitchFamily="18" charset="0"/>
                <a:cs typeface="Calibri" panose="020F0502020204030204" pitchFamily="34" charset="0"/>
              </a:rPr>
              <a:t> </a:t>
            </a:r>
            <a:r>
              <a:rPr lang="nl-NL" altLang="nl-NL" sz="2400" b="1" dirty="0">
                <a:ea typeface="Times New Roman" panose="02020603050405020304" pitchFamily="18" charset="0"/>
                <a:cs typeface="Calibri" panose="020F0502020204030204" pitchFamily="34" charset="0"/>
              </a:rPr>
              <a:t>Schulden </a:t>
            </a:r>
          </a:p>
          <a:p>
            <a:pPr lvl="1">
              <a:buFont typeface="Courier New" panose="02070309020205020404" pitchFamily="49" charset="0"/>
              <a:buChar char="o"/>
            </a:pPr>
            <a:r>
              <a:rPr lang="nl-NL" altLang="nl-NL" dirty="0">
                <a:ea typeface="Times New Roman" panose="02020603050405020304" pitchFamily="18" charset="0"/>
                <a:cs typeface="Calibri" panose="020F0502020204030204" pitchFamily="34" charset="0"/>
              </a:rPr>
              <a:t> Hypotheekrente </a:t>
            </a:r>
            <a:r>
              <a:rPr lang="nl-NL" altLang="nl-NL" dirty="0">
                <a:solidFill>
                  <a:srgbClr val="C00000"/>
                </a:solidFill>
                <a:ea typeface="Times New Roman" panose="02020603050405020304" pitchFamily="18" charset="0"/>
                <a:cs typeface="Calibri" panose="020F0502020204030204" pitchFamily="34" charset="0"/>
              </a:rPr>
              <a:t>(ondanks)</a:t>
            </a:r>
          </a:p>
          <a:p>
            <a:pPr lvl="1">
              <a:buFont typeface="Courier New" panose="02070309020205020404" pitchFamily="49" charset="0"/>
              <a:buChar char="o"/>
            </a:pPr>
            <a:r>
              <a:rPr lang="nl-NL" altLang="nl-NL" dirty="0">
                <a:solidFill>
                  <a:srgbClr val="C00000"/>
                </a:solidFill>
                <a:ea typeface="Times New Roman" panose="02020603050405020304" pitchFamily="18" charset="0"/>
                <a:cs typeface="Calibri" panose="020F0502020204030204" pitchFamily="34" charset="0"/>
              </a:rPr>
              <a:t> Vaststelling achteraf</a:t>
            </a:r>
            <a:br>
              <a:rPr lang="nl-NL" altLang="nl-NL" dirty="0">
                <a:solidFill>
                  <a:srgbClr val="C00000"/>
                </a:solidFill>
                <a:ea typeface="Times New Roman" panose="02020603050405020304" pitchFamily="18" charset="0"/>
                <a:cs typeface="Calibri" panose="020F0502020204030204" pitchFamily="34" charset="0"/>
              </a:rPr>
            </a:br>
            <a:r>
              <a:rPr lang="nl-NL" altLang="nl-NL" dirty="0">
                <a:ea typeface="Times New Roman" panose="02020603050405020304" pitchFamily="18" charset="0"/>
                <a:cs typeface="Calibri" panose="020F0502020204030204" pitchFamily="34" charset="0"/>
              </a:rPr>
              <a:t>   </a:t>
            </a:r>
          </a:p>
        </p:txBody>
      </p:sp>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A6BACE2C-AE33-7DE5-124F-146AEB781A65}"/>
              </a:ext>
            </a:extLst>
          </p:cNvPr>
          <p:cNvPicPr/>
          <p:nvPr/>
        </p:nvPicPr>
        <p:blipFill>
          <a:blip r:embed="rId3"/>
          <a:stretch>
            <a:fillRect/>
          </a:stretch>
        </p:blipFill>
        <p:spPr>
          <a:xfrm>
            <a:off x="9971809" y="5682961"/>
            <a:ext cx="1686791" cy="936047"/>
          </a:xfrm>
          <a:prstGeom prst="rect">
            <a:avLst/>
          </a:prstGeom>
        </p:spPr>
      </p:pic>
      <p:pic>
        <p:nvPicPr>
          <p:cNvPr id="7" name="Picture 6" descr="A cat sleeping in a cat bed&#10;&#10;Description automatically generated with medium confidence">
            <a:extLst>
              <a:ext uri="{FF2B5EF4-FFF2-40B4-BE49-F238E27FC236}">
                <a16:creationId xmlns:a16="http://schemas.microsoft.com/office/drawing/2014/main" id="{2DC2EF9D-F50C-86A0-4450-5E5B37645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8" y="238992"/>
            <a:ext cx="2627846" cy="1972117"/>
          </a:xfrm>
          <a:prstGeom prst="rect">
            <a:avLst/>
          </a:prstGeom>
        </p:spPr>
      </p:pic>
    </p:spTree>
    <p:extLst>
      <p:ext uri="{BB962C8B-B14F-4D97-AF65-F5344CB8AC3E}">
        <p14:creationId xmlns:p14="http://schemas.microsoft.com/office/powerpoint/2010/main" val="106573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pPr algn="ctr"/>
            <a:r>
              <a:rPr lang="en-US" sz="3600" b="1" dirty="0" err="1">
                <a:solidFill>
                  <a:srgbClr val="C00000"/>
                </a:solidFill>
              </a:rPr>
              <a:t>Veronderstelde</a:t>
            </a:r>
            <a:r>
              <a:rPr lang="en-US" sz="3600" b="1" dirty="0">
                <a:solidFill>
                  <a:srgbClr val="C00000"/>
                </a:solidFill>
              </a:rPr>
              <a:t> </a:t>
            </a:r>
            <a:r>
              <a:rPr lang="en-US" sz="3600" b="1" dirty="0" err="1">
                <a:solidFill>
                  <a:srgbClr val="C00000"/>
                </a:solidFill>
              </a:rPr>
              <a:t>samenstelling</a:t>
            </a:r>
            <a:br>
              <a:rPr lang="en-US" sz="3600" b="1" dirty="0">
                <a:solidFill>
                  <a:srgbClr val="C00000"/>
                </a:solidFill>
              </a:rPr>
            </a:br>
            <a:r>
              <a:rPr lang="en-US" sz="3600" b="1" dirty="0" err="1">
                <a:solidFill>
                  <a:srgbClr val="C00000"/>
                </a:solidFill>
              </a:rPr>
              <a:t>vermogen</a:t>
            </a:r>
            <a:br>
              <a:rPr lang="en-US" sz="3600" b="1" dirty="0">
                <a:solidFill>
                  <a:srgbClr val="C00000"/>
                </a:solidFill>
              </a:rPr>
            </a:br>
            <a:br>
              <a:rPr lang="en-US" sz="3600" b="1" dirty="0">
                <a:solidFill>
                  <a:srgbClr val="C00000"/>
                </a:solidFill>
              </a:rPr>
            </a:br>
            <a:r>
              <a:rPr lang="en-US" sz="3600" b="1" dirty="0">
                <a:solidFill>
                  <a:srgbClr val="C00000"/>
                </a:solidFill>
              </a:rPr>
              <a:t>=</a:t>
            </a:r>
            <a:br>
              <a:rPr lang="en-US" sz="3600" b="1" dirty="0">
                <a:solidFill>
                  <a:srgbClr val="C00000"/>
                </a:solidFill>
              </a:rPr>
            </a:br>
            <a:r>
              <a:rPr lang="en-US" sz="3600" b="1" dirty="0" err="1">
                <a:solidFill>
                  <a:srgbClr val="C00000"/>
                </a:solidFill>
              </a:rPr>
              <a:t>fictie</a:t>
            </a:r>
            <a:br>
              <a:rPr lang="en-US" sz="3600" b="1" dirty="0">
                <a:solidFill>
                  <a:srgbClr val="C00000"/>
                </a:solidFill>
              </a:rPr>
            </a:br>
            <a:br>
              <a:rPr lang="en-US" sz="4200" b="1" dirty="0"/>
            </a:br>
            <a:endParaRPr lang="en-US" sz="4200" b="1" dirty="0"/>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2">
            <a:extLst>
              <a:ext uri="{FF2B5EF4-FFF2-40B4-BE49-F238E27FC236}">
                <a16:creationId xmlns:a16="http://schemas.microsoft.com/office/drawing/2014/main" id="{3963BC45-3968-37FB-2D6E-7251031B4283}"/>
              </a:ext>
            </a:extLst>
          </p:cNvPr>
          <p:cNvGraphicFramePr>
            <a:graphicFrameLocks noGrp="1"/>
          </p:cNvGraphicFramePr>
          <p:nvPr>
            <p:ph idx="1"/>
            <p:extLst>
              <p:ext uri="{D42A27DB-BD31-4B8C-83A1-F6EECF244321}">
                <p14:modId xmlns:p14="http://schemas.microsoft.com/office/powerpoint/2010/main" val="877468988"/>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047565A3-0A3A-633D-4190-D702DFD19F71}"/>
              </a:ext>
            </a:extLst>
          </p:cNvPr>
          <p:cNvSpPr txBox="1">
            <a:spLocks/>
          </p:cNvSpPr>
          <p:nvPr/>
        </p:nvSpPr>
        <p:spPr bwMode="auto">
          <a:xfrm>
            <a:off x="9113521" y="6479177"/>
            <a:ext cx="775933" cy="5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192881" indent="-192881"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1pPr>
            <a:lvl2pPr marL="417910" indent="-160735" algn="l" defTabSz="257175" rtl="0" eaLnBrk="1" fontAlgn="base" hangingPunct="1">
              <a:spcBef>
                <a:spcPct val="20000"/>
              </a:spcBef>
              <a:spcAft>
                <a:spcPts val="338"/>
              </a:spcAft>
              <a:buFont typeface="Arial"/>
              <a:buChar char="•"/>
              <a:defRPr sz="1125" kern="1200">
                <a:solidFill>
                  <a:schemeClr val="tx2"/>
                </a:solidFill>
                <a:latin typeface="Arial" pitchFamily="34" charset="0"/>
                <a:ea typeface="ヒラギノ角ゴ Pro W3" pitchFamily="-109" charset="-128"/>
                <a:cs typeface="Arial" pitchFamily="34" charset="0"/>
              </a:defRPr>
            </a:lvl2pPr>
            <a:lvl3pPr marL="642938" indent="-128588" algn="l" defTabSz="257175" rtl="0" eaLnBrk="1" fontAlgn="base" hangingPunct="1">
              <a:spcBef>
                <a:spcPct val="20000"/>
              </a:spcBef>
              <a:spcAft>
                <a:spcPts val="338"/>
              </a:spcAft>
              <a:buFont typeface="Arial" pitchFamily="34" charset="0"/>
              <a:buChar char="•"/>
              <a:defRPr sz="1125" kern="1200">
                <a:solidFill>
                  <a:schemeClr val="tx2"/>
                </a:solidFill>
                <a:latin typeface="Arial" pitchFamily="34" charset="0"/>
                <a:ea typeface="ヒラギノ角ゴ Pro W3" pitchFamily="-109" charset="-128"/>
                <a:cs typeface="Arial" pitchFamily="34" charset="0"/>
              </a:defRPr>
            </a:lvl3pPr>
            <a:lvl4pPr marL="900113"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1157288" indent="-128588" algn="l" defTabSz="257175"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endParaRPr lang="nl-NL" sz="2400" dirty="0"/>
          </a:p>
        </p:txBody>
      </p:sp>
      <p:pic>
        <p:nvPicPr>
          <p:cNvPr id="4" name="Afbeelding 1" descr="vvBw logo web compact.png">
            <a:extLst>
              <a:ext uri="{FF2B5EF4-FFF2-40B4-BE49-F238E27FC236}">
                <a16:creationId xmlns:a16="http://schemas.microsoft.com/office/drawing/2014/main" id="{3D399742-3BCB-6C19-816D-ACA9229D105B}"/>
              </a:ext>
            </a:extLst>
          </p:cNvPr>
          <p:cNvPicPr/>
          <p:nvPr/>
        </p:nvPicPr>
        <p:blipFill>
          <a:blip r:embed="rId8"/>
          <a:stretch>
            <a:fillRect/>
          </a:stretch>
        </p:blipFill>
        <p:spPr>
          <a:xfrm>
            <a:off x="9971809" y="5682961"/>
            <a:ext cx="1686791" cy="936047"/>
          </a:xfrm>
          <a:prstGeom prst="rect">
            <a:avLst/>
          </a:prstGeom>
        </p:spPr>
      </p:pic>
      <p:pic>
        <p:nvPicPr>
          <p:cNvPr id="5" name="Afbeelding 4" descr="Persoon die een bundel kleine lichtsnoertjes in de handen houdt">
            <a:extLst>
              <a:ext uri="{FF2B5EF4-FFF2-40B4-BE49-F238E27FC236}">
                <a16:creationId xmlns:a16="http://schemas.microsoft.com/office/drawing/2014/main" id="{0C9DAB31-AE2C-DE3F-6D3D-364FEB24A8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6974" y="4704068"/>
            <a:ext cx="1429407" cy="804071"/>
          </a:xfrm>
          <a:prstGeom prst="rect">
            <a:avLst/>
          </a:prstGeom>
        </p:spPr>
      </p:pic>
      <p:cxnSp>
        <p:nvCxnSpPr>
          <p:cNvPr id="8" name="Rechte verbindingslijn met pijl 7">
            <a:extLst>
              <a:ext uri="{FF2B5EF4-FFF2-40B4-BE49-F238E27FC236}">
                <a16:creationId xmlns:a16="http://schemas.microsoft.com/office/drawing/2014/main" id="{0EB83471-3C40-4A29-2755-703D249365C6}"/>
              </a:ext>
            </a:extLst>
          </p:cNvPr>
          <p:cNvCxnSpPr/>
          <p:nvPr/>
        </p:nvCxnSpPr>
        <p:spPr>
          <a:xfrm>
            <a:off x="2641678" y="4235669"/>
            <a:ext cx="0" cy="3363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5580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878</Words>
  <Application>Microsoft Office PowerPoint</Application>
  <PresentationFormat>Widescreen</PresentationFormat>
  <Paragraphs>167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RO Sans</vt:lpstr>
      <vt:lpstr>Office Theme</vt:lpstr>
      <vt:lpstr>   </vt:lpstr>
      <vt:lpstr>Plaatjes voorafgaand aan praatjes </vt:lpstr>
      <vt:lpstr>Kerst(avond) arrest BNB 2022/27   </vt:lpstr>
      <vt:lpstr>De triniteit in de tijd   </vt:lpstr>
      <vt:lpstr>Uitgangspunt verleden en heden   </vt:lpstr>
      <vt:lpstr>Shout out naar Van Rij   </vt:lpstr>
      <vt:lpstr>Uitgangspunt verleden en heden   </vt:lpstr>
      <vt:lpstr>De keuze: gestapelde forfaits in een doosje   </vt:lpstr>
      <vt:lpstr>Veronderstelde samenstelling vermogen  = fictie  </vt:lpstr>
      <vt:lpstr>Veronderstelling &amp; werkelijkheid   </vt:lpstr>
      <vt:lpstr>Kwestie 1: wonderlijke (ant)woorden     </vt:lpstr>
      <vt:lpstr>Kwestie 2: niet-bezwaarmaker/geen rechtsherstel    </vt:lpstr>
      <vt:lpstr>Tweede Nota van Wijzing: nieuw fenomeen   </vt:lpstr>
      <vt:lpstr>Conclusie</vt:lpstr>
      <vt:lpstr>De stelling ….  is een quote</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van der Hoeven, Carina (NL - Rotterdam)</dc:creator>
  <cp:lastModifiedBy>Carina van der Hoeven</cp:lastModifiedBy>
  <cp:revision>17</cp:revision>
  <cp:lastPrinted>2015-03-13T10:20:43Z</cp:lastPrinted>
  <dcterms:created xsi:type="dcterms:W3CDTF">2015-03-13T10:19:41Z</dcterms:created>
  <dcterms:modified xsi:type="dcterms:W3CDTF">2022-12-09T13:48:44Z</dcterms:modified>
</cp:coreProperties>
</file>